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sldIdLst>
    <p:sldId id="256" r:id="rId2"/>
    <p:sldId id="258" r:id="rId3"/>
    <p:sldId id="259" r:id="rId4"/>
    <p:sldId id="260" r:id="rId5"/>
    <p:sldId id="262" r:id="rId6"/>
    <p:sldId id="261" r:id="rId7"/>
    <p:sldId id="263" r:id="rId8"/>
    <p:sldId id="264" r:id="rId9"/>
    <p:sldId id="265" r:id="rId10"/>
    <p:sldId id="266" r:id="rId11"/>
    <p:sldId id="267" r:id="rId12"/>
    <p:sldId id="268" r:id="rId13"/>
    <p:sldId id="257" r:id="rId14"/>
    <p:sldId id="269" r:id="rId15"/>
    <p:sldId id="270" r:id="rId16"/>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snapToGrid="0">
      <p:cViewPr varScale="1">
        <p:scale>
          <a:sx n="112" d="100"/>
          <a:sy n="112" d="100"/>
        </p:scale>
        <p:origin x="96" y="36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image90.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28808-26D1-4F4B-96F4-F3082078DD61}"/>
              </a:ext>
            </a:extLst>
          </p:cNvPr>
          <p:cNvSpPr>
            <a:spLocks noGrp="1"/>
          </p:cNvSpPr>
          <p:nvPr>
            <p:ph type="ctrTitle"/>
          </p:nvPr>
        </p:nvSpPr>
        <p:spPr>
          <a:xfrm>
            <a:off x="1257008" y="1122362"/>
            <a:ext cx="8816632" cy="3571557"/>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52E0C639-B0CD-4365-98A9-C1E5FF6CF450}"/>
              </a:ext>
            </a:extLst>
          </p:cNvPr>
          <p:cNvSpPr>
            <a:spLocks noGrp="1"/>
          </p:cNvSpPr>
          <p:nvPr>
            <p:ph type="subTitle" idx="1"/>
          </p:nvPr>
        </p:nvSpPr>
        <p:spPr>
          <a:xfrm>
            <a:off x="1257008" y="5521960"/>
            <a:ext cx="8816632" cy="944879"/>
          </a:xfrm>
        </p:spPr>
        <p:txBody>
          <a:bodyPr anchor="ct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6780C52-E6BB-4B27-B5D8-2D33B2497C56}"/>
              </a:ext>
            </a:extLst>
          </p:cNvPr>
          <p:cNvSpPr>
            <a:spLocks noGrp="1"/>
          </p:cNvSpPr>
          <p:nvPr>
            <p:ph type="dt" sz="half" idx="10"/>
          </p:nvPr>
        </p:nvSpPr>
        <p:spPr/>
        <p:txBody>
          <a:bodyPr/>
          <a:lstStyle/>
          <a:p>
            <a:fld id="{F6CCBF3A-D7FB-4B97-8FD5-6FFB20CB1E84}" type="datetimeFigureOut">
              <a:rPr lang="en-US" smtClean="0"/>
              <a:t>3/28/2024</a:t>
            </a:fld>
            <a:endParaRPr lang="en-US"/>
          </a:p>
        </p:txBody>
      </p:sp>
      <p:sp>
        <p:nvSpPr>
          <p:cNvPr id="5" name="Footer Placeholder 4">
            <a:extLst>
              <a:ext uri="{FF2B5EF4-FFF2-40B4-BE49-F238E27FC236}">
                <a16:creationId xmlns:a16="http://schemas.microsoft.com/office/drawing/2014/main" id="{AF77C649-4A0C-4EF2-8FC1-2BCF0BF95D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0E03F2-D0FE-49BB-8AEC-E99C4DB2D67D}"/>
              </a:ext>
            </a:extLst>
          </p:cNvPr>
          <p:cNvSpPr>
            <a:spLocks noGrp="1"/>
          </p:cNvSpPr>
          <p:nvPr>
            <p:ph type="sldNum" sz="quarter" idx="12"/>
          </p:nvPr>
        </p:nvSpPr>
        <p:spPr/>
        <p:txBody>
          <a:bodyPr/>
          <a:lstStyle/>
          <a:p>
            <a:fld id="{3109D357-8067-4A1F-97B2-93C5160B78D9}" type="slidenum">
              <a:rPr lang="en-US" smtClean="0"/>
              <a:t>‹#›</a:t>
            </a:fld>
            <a:endParaRPr lang="en-US"/>
          </a:p>
        </p:txBody>
      </p:sp>
      <p:cxnSp>
        <p:nvCxnSpPr>
          <p:cNvPr id="16" name="Straight Connector 15">
            <a:extLst>
              <a:ext uri="{FF2B5EF4-FFF2-40B4-BE49-F238E27FC236}">
                <a16:creationId xmlns:a16="http://schemas.microsoft.com/office/drawing/2014/main" id="{24A7CC8F-56A6-423D-B67A-8BA89D3EC911}"/>
              </a:ext>
            </a:extLst>
          </p:cNvPr>
          <p:cNvCxnSpPr>
            <a:cxnSpLocks/>
          </p:cNvCxnSpPr>
          <p:nvPr/>
        </p:nvCxnSpPr>
        <p:spPr>
          <a:xfrm flipH="1">
            <a:off x="4" y="5143500"/>
            <a:ext cx="12191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34366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56D52-667C-4E67-9038-A0BDFD8CCD0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A3E72AC-0272-475A-BD25-2AB7AC1DEFA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CFBFF2-9ECB-4CDD-87FA-9DD1F87BFDE9}"/>
              </a:ext>
            </a:extLst>
          </p:cNvPr>
          <p:cNvSpPr>
            <a:spLocks noGrp="1"/>
          </p:cNvSpPr>
          <p:nvPr>
            <p:ph type="dt" sz="half" idx="10"/>
          </p:nvPr>
        </p:nvSpPr>
        <p:spPr/>
        <p:txBody>
          <a:bodyPr/>
          <a:lstStyle/>
          <a:p>
            <a:fld id="{F6CCBF3A-D7FB-4B97-8FD5-6FFB20CB1E84}" type="datetimeFigureOut">
              <a:rPr lang="en-US" smtClean="0"/>
              <a:t>3/28/2024</a:t>
            </a:fld>
            <a:endParaRPr lang="en-US"/>
          </a:p>
        </p:txBody>
      </p:sp>
      <p:sp>
        <p:nvSpPr>
          <p:cNvPr id="5" name="Footer Placeholder 4">
            <a:extLst>
              <a:ext uri="{FF2B5EF4-FFF2-40B4-BE49-F238E27FC236}">
                <a16:creationId xmlns:a16="http://schemas.microsoft.com/office/drawing/2014/main" id="{40AC12B3-DAF5-4BA7-A3A6-D0284716DB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F171AE-4A11-4035-A072-9AC4053FFA85}"/>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334821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3A52E95-2F50-48D3-B00E-4C259644E72E}"/>
              </a:ext>
            </a:extLst>
          </p:cNvPr>
          <p:cNvSpPr>
            <a:spLocks noGrp="1"/>
          </p:cNvSpPr>
          <p:nvPr>
            <p:ph type="title" orient="vert"/>
          </p:nvPr>
        </p:nvSpPr>
        <p:spPr>
          <a:xfrm>
            <a:off x="9050174" y="838199"/>
            <a:ext cx="2303626" cy="5338763"/>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2617C9B-4E02-49C8-B6DF-65ED3C990343}"/>
              </a:ext>
            </a:extLst>
          </p:cNvPr>
          <p:cNvSpPr>
            <a:spLocks noGrp="1"/>
          </p:cNvSpPr>
          <p:nvPr>
            <p:ph type="body" orient="vert" idx="1"/>
          </p:nvPr>
        </p:nvSpPr>
        <p:spPr>
          <a:xfrm>
            <a:off x="838200" y="838199"/>
            <a:ext cx="7734300" cy="5338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ECA10C-AC31-4D80-B78F-08E48CDCB7F2}"/>
              </a:ext>
            </a:extLst>
          </p:cNvPr>
          <p:cNvSpPr>
            <a:spLocks noGrp="1"/>
          </p:cNvSpPr>
          <p:nvPr>
            <p:ph type="dt" sz="half" idx="10"/>
          </p:nvPr>
        </p:nvSpPr>
        <p:spPr/>
        <p:txBody>
          <a:bodyPr/>
          <a:lstStyle/>
          <a:p>
            <a:fld id="{F6CCBF3A-D7FB-4B97-8FD5-6FFB20CB1E84}" type="datetimeFigureOut">
              <a:rPr lang="en-US" smtClean="0"/>
              <a:t>3/28/2024</a:t>
            </a:fld>
            <a:endParaRPr lang="en-US"/>
          </a:p>
        </p:txBody>
      </p:sp>
      <p:sp>
        <p:nvSpPr>
          <p:cNvPr id="5" name="Footer Placeholder 4">
            <a:extLst>
              <a:ext uri="{FF2B5EF4-FFF2-40B4-BE49-F238E27FC236}">
                <a16:creationId xmlns:a16="http://schemas.microsoft.com/office/drawing/2014/main" id="{19AAB5B7-F312-4BC9-A5D3-72E065D1B9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C2E489-5442-4698-B6E3-3421A97C2834}"/>
              </a:ext>
            </a:extLst>
          </p:cNvPr>
          <p:cNvSpPr>
            <a:spLocks noGrp="1"/>
          </p:cNvSpPr>
          <p:nvPr>
            <p:ph type="sldNum" sz="quarter" idx="12"/>
          </p:nvPr>
        </p:nvSpPr>
        <p:spPr/>
        <p:txBody>
          <a:bodyPr/>
          <a:lstStyle/>
          <a:p>
            <a:fld id="{3109D357-8067-4A1F-97B2-93C5160B78D9}" type="slidenum">
              <a:rPr lang="en-US" smtClean="0"/>
              <a:t>‹#›</a:t>
            </a:fld>
            <a:endParaRPr lang="en-US"/>
          </a:p>
        </p:txBody>
      </p:sp>
      <p:cxnSp>
        <p:nvCxnSpPr>
          <p:cNvPr id="7" name="Straight Connector 6">
            <a:extLst>
              <a:ext uri="{FF2B5EF4-FFF2-40B4-BE49-F238E27FC236}">
                <a16:creationId xmlns:a16="http://schemas.microsoft.com/office/drawing/2014/main" id="{41F3A7E1-F157-4338-B7F7-9C0A2D60B7FF}"/>
              </a:ext>
            </a:extLst>
          </p:cNvPr>
          <p:cNvCxnSpPr>
            <a:cxnSpLocks/>
          </p:cNvCxnSpPr>
          <p:nvPr/>
        </p:nvCxnSpPr>
        <p:spPr>
          <a:xfrm>
            <a:off x="8811337"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6779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05B5E-C545-4763-BA47-4C2C0FCA514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FA263F8-8E34-4910-BF7A-F1C5A99689D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6E74E5-D20D-4AB7-8D98-F336CE0ECCBE}"/>
              </a:ext>
            </a:extLst>
          </p:cNvPr>
          <p:cNvSpPr>
            <a:spLocks noGrp="1"/>
          </p:cNvSpPr>
          <p:nvPr>
            <p:ph type="dt" sz="half" idx="10"/>
          </p:nvPr>
        </p:nvSpPr>
        <p:spPr/>
        <p:txBody>
          <a:bodyPr/>
          <a:lstStyle/>
          <a:p>
            <a:fld id="{F6CCBF3A-D7FB-4B97-8FD5-6FFB20CB1E84}" type="datetimeFigureOut">
              <a:rPr lang="en-US" smtClean="0"/>
              <a:t>3/28/2024</a:t>
            </a:fld>
            <a:endParaRPr lang="en-US"/>
          </a:p>
        </p:txBody>
      </p:sp>
      <p:sp>
        <p:nvSpPr>
          <p:cNvPr id="5" name="Footer Placeholder 4">
            <a:extLst>
              <a:ext uri="{FF2B5EF4-FFF2-40B4-BE49-F238E27FC236}">
                <a16:creationId xmlns:a16="http://schemas.microsoft.com/office/drawing/2014/main" id="{C79D23AA-8F22-4B09-8FAA-CD16E5D66C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E8A028-A0C8-45E7-915E-B83FF59C9F18}"/>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15203457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69F01F-198D-4AAD-B4FB-AD3B44981ADD}"/>
              </a:ext>
            </a:extLst>
          </p:cNvPr>
          <p:cNvSpPr>
            <a:spLocks noGrp="1"/>
          </p:cNvSpPr>
          <p:nvPr>
            <p:ph type="title"/>
          </p:nvPr>
        </p:nvSpPr>
        <p:spPr>
          <a:xfrm>
            <a:off x="838200" y="838200"/>
            <a:ext cx="9438640" cy="4114800"/>
          </a:xfrm>
        </p:spPr>
        <p:txBody>
          <a:bodyPr anchor="t">
            <a:normAutofit/>
          </a:bodyPr>
          <a:lstStyle>
            <a:lvl1pPr>
              <a:defRPr sz="6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20BCC2B-311B-4FB6-B3A5-26F68055AE38}"/>
              </a:ext>
            </a:extLst>
          </p:cNvPr>
          <p:cNvSpPr>
            <a:spLocks noGrp="1"/>
          </p:cNvSpPr>
          <p:nvPr>
            <p:ph type="body" idx="1"/>
          </p:nvPr>
        </p:nvSpPr>
        <p:spPr>
          <a:xfrm>
            <a:off x="838200" y="5217160"/>
            <a:ext cx="9438640" cy="802640"/>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9CB73D-2D6B-4FA6-89A4-DCC89F80E0F1}"/>
              </a:ext>
            </a:extLst>
          </p:cNvPr>
          <p:cNvSpPr>
            <a:spLocks noGrp="1"/>
          </p:cNvSpPr>
          <p:nvPr>
            <p:ph type="dt" sz="half" idx="10"/>
          </p:nvPr>
        </p:nvSpPr>
        <p:spPr/>
        <p:txBody>
          <a:bodyPr/>
          <a:lstStyle/>
          <a:p>
            <a:fld id="{F6CCBF3A-D7FB-4B97-8FD5-6FFB20CB1E84}" type="datetimeFigureOut">
              <a:rPr lang="en-US" smtClean="0"/>
              <a:t>3/28/2024</a:t>
            </a:fld>
            <a:endParaRPr lang="en-US"/>
          </a:p>
        </p:txBody>
      </p:sp>
      <p:sp>
        <p:nvSpPr>
          <p:cNvPr id="5" name="Footer Placeholder 4">
            <a:extLst>
              <a:ext uri="{FF2B5EF4-FFF2-40B4-BE49-F238E27FC236}">
                <a16:creationId xmlns:a16="http://schemas.microsoft.com/office/drawing/2014/main" id="{B6A0C188-FF43-44C1-A005-679168D5F0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CD1188-DA27-47B2-8176-31193EEC4C28}"/>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1138598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B5A25-7E99-42A8-8D6D-648EFE2038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30501DC-62B7-42BD-A941-D34E92719C32}"/>
              </a:ext>
            </a:extLst>
          </p:cNvPr>
          <p:cNvSpPr>
            <a:spLocks noGrp="1"/>
          </p:cNvSpPr>
          <p:nvPr>
            <p:ph sz="half" idx="1"/>
          </p:nvPr>
        </p:nvSpPr>
        <p:spPr>
          <a:xfrm>
            <a:off x="838200" y="2011679"/>
            <a:ext cx="5181600" cy="41652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765C5C1-4FD4-4958-99A0-BDADECA336BD}"/>
              </a:ext>
            </a:extLst>
          </p:cNvPr>
          <p:cNvSpPr>
            <a:spLocks noGrp="1"/>
          </p:cNvSpPr>
          <p:nvPr>
            <p:ph sz="half" idx="2"/>
          </p:nvPr>
        </p:nvSpPr>
        <p:spPr>
          <a:xfrm>
            <a:off x="6172200" y="2011679"/>
            <a:ext cx="5181600" cy="41652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D1B234-5D54-44E5-B41D-B205AAF50305}"/>
              </a:ext>
            </a:extLst>
          </p:cNvPr>
          <p:cNvSpPr>
            <a:spLocks noGrp="1"/>
          </p:cNvSpPr>
          <p:nvPr>
            <p:ph type="dt" sz="half" idx="10"/>
          </p:nvPr>
        </p:nvSpPr>
        <p:spPr/>
        <p:txBody>
          <a:bodyPr/>
          <a:lstStyle/>
          <a:p>
            <a:fld id="{F6CCBF3A-D7FB-4B97-8FD5-6FFB20CB1E84}" type="datetimeFigureOut">
              <a:rPr lang="en-US" smtClean="0"/>
              <a:t>3/28/2024</a:t>
            </a:fld>
            <a:endParaRPr lang="en-US"/>
          </a:p>
        </p:txBody>
      </p:sp>
      <p:sp>
        <p:nvSpPr>
          <p:cNvPr id="6" name="Footer Placeholder 5">
            <a:extLst>
              <a:ext uri="{FF2B5EF4-FFF2-40B4-BE49-F238E27FC236}">
                <a16:creationId xmlns:a16="http://schemas.microsoft.com/office/drawing/2014/main" id="{0E67BCDB-6B96-45D6-B5E9-823A96EBD9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239C5F-F16F-4AFD-98D1-FA3BB96AF2CD}"/>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3421045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44C1F-0040-4BBF-81A6-FD2E30637B0C}"/>
              </a:ext>
            </a:extLst>
          </p:cNvPr>
          <p:cNvSpPr>
            <a:spLocks noGrp="1"/>
          </p:cNvSpPr>
          <p:nvPr>
            <p:ph type="title"/>
          </p:nvPr>
        </p:nvSpPr>
        <p:spPr>
          <a:xfrm>
            <a:off x="839788" y="379780"/>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E2894A7-1DA1-44C1-8ED0-716279430690}"/>
              </a:ext>
            </a:extLst>
          </p:cNvPr>
          <p:cNvSpPr>
            <a:spLocks noGrp="1"/>
          </p:cNvSpPr>
          <p:nvPr>
            <p:ph type="body" idx="1"/>
          </p:nvPr>
        </p:nvSpPr>
        <p:spPr>
          <a:xfrm>
            <a:off x="839789" y="1824035"/>
            <a:ext cx="4997132" cy="681040"/>
          </a:xfrm>
        </p:spPr>
        <p:txBody>
          <a:bodyPr anchor="b"/>
          <a:lstStyle>
            <a:lvl1pPr marL="0" indent="0">
              <a:buNone/>
              <a:defRPr sz="2400" b="1" i="0"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09AB945-31E2-4B60-9076-CBB8F8594949}"/>
              </a:ext>
            </a:extLst>
          </p:cNvPr>
          <p:cNvSpPr>
            <a:spLocks noGrp="1"/>
          </p:cNvSpPr>
          <p:nvPr>
            <p:ph sz="half" idx="2"/>
          </p:nvPr>
        </p:nvSpPr>
        <p:spPr>
          <a:xfrm>
            <a:off x="839789" y="2505075"/>
            <a:ext cx="4997132"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71B3EA-2E84-4B8B-A104-81BD577424AD}"/>
              </a:ext>
            </a:extLst>
          </p:cNvPr>
          <p:cNvSpPr>
            <a:spLocks noGrp="1"/>
          </p:cNvSpPr>
          <p:nvPr>
            <p:ph type="body" sz="quarter" idx="3"/>
          </p:nvPr>
        </p:nvSpPr>
        <p:spPr>
          <a:xfrm>
            <a:off x="6355080" y="1824035"/>
            <a:ext cx="5000308" cy="681040"/>
          </a:xfrm>
        </p:spPr>
        <p:txBody>
          <a:bodyPr anchor="b"/>
          <a:lstStyle>
            <a:lvl1pPr marL="0" indent="0">
              <a:buNone/>
              <a:defRPr sz="2400" b="1" i="0"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8511AB8-302C-476E-B80A-AA739911E304}"/>
              </a:ext>
            </a:extLst>
          </p:cNvPr>
          <p:cNvSpPr>
            <a:spLocks noGrp="1"/>
          </p:cNvSpPr>
          <p:nvPr>
            <p:ph sz="quarter" idx="4"/>
          </p:nvPr>
        </p:nvSpPr>
        <p:spPr>
          <a:xfrm>
            <a:off x="6355080" y="2505075"/>
            <a:ext cx="500030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8B47C29-FE34-4E6E-9921-78C54673AAD9}"/>
              </a:ext>
            </a:extLst>
          </p:cNvPr>
          <p:cNvSpPr>
            <a:spLocks noGrp="1"/>
          </p:cNvSpPr>
          <p:nvPr>
            <p:ph type="dt" sz="half" idx="10"/>
          </p:nvPr>
        </p:nvSpPr>
        <p:spPr/>
        <p:txBody>
          <a:bodyPr/>
          <a:lstStyle/>
          <a:p>
            <a:fld id="{F6CCBF3A-D7FB-4B97-8FD5-6FFB20CB1E84}" type="datetimeFigureOut">
              <a:rPr lang="en-US" smtClean="0"/>
              <a:t>3/28/2024</a:t>
            </a:fld>
            <a:endParaRPr lang="en-US"/>
          </a:p>
        </p:txBody>
      </p:sp>
      <p:sp>
        <p:nvSpPr>
          <p:cNvPr id="8" name="Footer Placeholder 7">
            <a:extLst>
              <a:ext uri="{FF2B5EF4-FFF2-40B4-BE49-F238E27FC236}">
                <a16:creationId xmlns:a16="http://schemas.microsoft.com/office/drawing/2014/main" id="{3CF6B420-A9CE-4BB6-A653-5C3ABC7D677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21DF8FE-1179-4798-B16D-AF1DFA266D4D}"/>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11038452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66F1A-0A68-4048-808F-CD7A9F3B0846}"/>
              </a:ext>
            </a:extLst>
          </p:cNvPr>
          <p:cNvSpPr>
            <a:spLocks noGrp="1"/>
          </p:cNvSpPr>
          <p:nvPr>
            <p:ph type="title"/>
          </p:nvPr>
        </p:nvSpPr>
        <p:spPr>
          <a:xfrm>
            <a:off x="838200" y="999592"/>
            <a:ext cx="10515600" cy="1573223"/>
          </a:xfrm>
        </p:spPr>
        <p:txBody>
          <a:bodyPr anchor="t"/>
          <a:lstStyle/>
          <a:p>
            <a:r>
              <a:rPr lang="en-US"/>
              <a:t>Click to edit Master title style</a:t>
            </a:r>
            <a:endParaRPr lang="en-US" dirty="0"/>
          </a:p>
        </p:txBody>
      </p:sp>
      <p:sp>
        <p:nvSpPr>
          <p:cNvPr id="3" name="Date Placeholder 2">
            <a:extLst>
              <a:ext uri="{FF2B5EF4-FFF2-40B4-BE49-F238E27FC236}">
                <a16:creationId xmlns:a16="http://schemas.microsoft.com/office/drawing/2014/main" id="{28ACB3E6-5365-48F5-8D2A-0B002BA357E3}"/>
              </a:ext>
            </a:extLst>
          </p:cNvPr>
          <p:cNvSpPr>
            <a:spLocks noGrp="1"/>
          </p:cNvSpPr>
          <p:nvPr>
            <p:ph type="dt" sz="half" idx="10"/>
          </p:nvPr>
        </p:nvSpPr>
        <p:spPr/>
        <p:txBody>
          <a:bodyPr/>
          <a:lstStyle/>
          <a:p>
            <a:fld id="{F6CCBF3A-D7FB-4B97-8FD5-6FFB20CB1E84}" type="datetimeFigureOut">
              <a:rPr lang="en-US" smtClean="0"/>
              <a:t>3/28/2024</a:t>
            </a:fld>
            <a:endParaRPr lang="en-US"/>
          </a:p>
        </p:txBody>
      </p:sp>
      <p:sp>
        <p:nvSpPr>
          <p:cNvPr id="4" name="Footer Placeholder 3">
            <a:extLst>
              <a:ext uri="{FF2B5EF4-FFF2-40B4-BE49-F238E27FC236}">
                <a16:creationId xmlns:a16="http://schemas.microsoft.com/office/drawing/2014/main" id="{FF7D8EE9-4D97-4B2F-8D38-41CB9EE774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12C5952-0A27-4FAB-A3FD-12003787676B}"/>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841896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D08427-909D-4679-9192-BC99557A7D06}"/>
              </a:ext>
            </a:extLst>
          </p:cNvPr>
          <p:cNvSpPr>
            <a:spLocks noGrp="1"/>
          </p:cNvSpPr>
          <p:nvPr>
            <p:ph type="dt" sz="half" idx="10"/>
          </p:nvPr>
        </p:nvSpPr>
        <p:spPr/>
        <p:txBody>
          <a:bodyPr/>
          <a:lstStyle/>
          <a:p>
            <a:fld id="{F6CCBF3A-D7FB-4B97-8FD5-6FFB20CB1E84}" type="datetimeFigureOut">
              <a:rPr lang="en-US" smtClean="0"/>
              <a:t>3/28/2024</a:t>
            </a:fld>
            <a:endParaRPr lang="en-US"/>
          </a:p>
        </p:txBody>
      </p:sp>
      <p:sp>
        <p:nvSpPr>
          <p:cNvPr id="3" name="Footer Placeholder 2">
            <a:extLst>
              <a:ext uri="{FF2B5EF4-FFF2-40B4-BE49-F238E27FC236}">
                <a16:creationId xmlns:a16="http://schemas.microsoft.com/office/drawing/2014/main" id="{508E39A6-1E09-42B5-85B4-7E8B5AB2AE7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938940-01DD-4C97-8649-E01C3B0EDF7C}"/>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2134999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93B3D-D568-40B4-A73A-1C8EA9ABB098}"/>
              </a:ext>
            </a:extLst>
          </p:cNvPr>
          <p:cNvSpPr>
            <a:spLocks noGrp="1"/>
          </p:cNvSpPr>
          <p:nvPr>
            <p:ph type="title"/>
          </p:nvPr>
        </p:nvSpPr>
        <p:spPr>
          <a:xfrm>
            <a:off x="839789" y="457200"/>
            <a:ext cx="3691818" cy="17018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D586EB3-917A-43B7-85BB-D00B5D2F07E4}"/>
              </a:ext>
            </a:extLst>
          </p:cNvPr>
          <p:cNvSpPr>
            <a:spLocks noGrp="1"/>
          </p:cNvSpPr>
          <p:nvPr>
            <p:ph idx="1"/>
          </p:nvPr>
        </p:nvSpPr>
        <p:spPr>
          <a:xfrm>
            <a:off x="5514798" y="987425"/>
            <a:ext cx="5840589" cy="50323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7AC029-3BC1-4637-A7F9-BC786DC26A38}"/>
              </a:ext>
            </a:extLst>
          </p:cNvPr>
          <p:cNvSpPr>
            <a:spLocks noGrp="1"/>
          </p:cNvSpPr>
          <p:nvPr>
            <p:ph type="body" sz="half" idx="2"/>
          </p:nvPr>
        </p:nvSpPr>
        <p:spPr>
          <a:xfrm>
            <a:off x="839789" y="2372360"/>
            <a:ext cx="3691817" cy="349662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90B948-89C5-4AC5-B7A0-17136F5C5A6A}"/>
              </a:ext>
            </a:extLst>
          </p:cNvPr>
          <p:cNvSpPr>
            <a:spLocks noGrp="1"/>
          </p:cNvSpPr>
          <p:nvPr>
            <p:ph type="dt" sz="half" idx="10"/>
          </p:nvPr>
        </p:nvSpPr>
        <p:spPr/>
        <p:txBody>
          <a:bodyPr/>
          <a:lstStyle/>
          <a:p>
            <a:fld id="{F6CCBF3A-D7FB-4B97-8FD5-6FFB20CB1E84}" type="datetimeFigureOut">
              <a:rPr lang="en-US" smtClean="0"/>
              <a:t>3/28/2024</a:t>
            </a:fld>
            <a:endParaRPr lang="en-US"/>
          </a:p>
        </p:txBody>
      </p:sp>
      <p:sp>
        <p:nvSpPr>
          <p:cNvPr id="6" name="Footer Placeholder 5">
            <a:extLst>
              <a:ext uri="{FF2B5EF4-FFF2-40B4-BE49-F238E27FC236}">
                <a16:creationId xmlns:a16="http://schemas.microsoft.com/office/drawing/2014/main" id="{F3A6C8C5-652F-46CB-BD26-E262B057FA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FB50CB-E91F-4B71-81F0-800F2B51A344}"/>
              </a:ext>
            </a:extLst>
          </p:cNvPr>
          <p:cNvSpPr>
            <a:spLocks noGrp="1"/>
          </p:cNvSpPr>
          <p:nvPr>
            <p:ph type="sldNum" sz="quarter" idx="12"/>
          </p:nvPr>
        </p:nvSpPr>
        <p:spPr/>
        <p:txBody>
          <a:bodyPr/>
          <a:lstStyle/>
          <a:p>
            <a:fld id="{3109D357-8067-4A1F-97B2-93C5160B78D9}" type="slidenum">
              <a:rPr lang="en-US" smtClean="0"/>
              <a:t>‹#›</a:t>
            </a:fld>
            <a:endParaRPr lang="en-US"/>
          </a:p>
        </p:txBody>
      </p:sp>
      <p:cxnSp>
        <p:nvCxnSpPr>
          <p:cNvPr id="8" name="Straight Connector 7">
            <a:extLst>
              <a:ext uri="{FF2B5EF4-FFF2-40B4-BE49-F238E27FC236}">
                <a16:creationId xmlns:a16="http://schemas.microsoft.com/office/drawing/2014/main" id="{8B69B885-FDB8-4C62-A285-A0CDC49A6B0C}"/>
              </a:ext>
            </a:extLst>
          </p:cNvPr>
          <p:cNvCxnSpPr>
            <a:cxnSpLocks/>
          </p:cNvCxnSpPr>
          <p:nvPr/>
        </p:nvCxnSpPr>
        <p:spPr>
          <a:xfrm>
            <a:off x="5023202"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4275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F941E-6445-4840-81AE-104EF7A4F7E9}"/>
              </a:ext>
            </a:extLst>
          </p:cNvPr>
          <p:cNvSpPr>
            <a:spLocks noGrp="1"/>
          </p:cNvSpPr>
          <p:nvPr>
            <p:ph type="title"/>
          </p:nvPr>
        </p:nvSpPr>
        <p:spPr>
          <a:xfrm>
            <a:off x="839789" y="457200"/>
            <a:ext cx="3696652" cy="17018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B3F8B866-E32B-4AE7-AEF3-6974AE3288F3}"/>
              </a:ext>
            </a:extLst>
          </p:cNvPr>
          <p:cNvSpPr>
            <a:spLocks noGrp="1"/>
          </p:cNvSpPr>
          <p:nvPr>
            <p:ph type="pic" idx="1"/>
          </p:nvPr>
        </p:nvSpPr>
        <p:spPr>
          <a:xfrm>
            <a:off x="5786120" y="838200"/>
            <a:ext cx="5603238" cy="51815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E2ABB7A-E157-499A-B224-C2313181F569}"/>
              </a:ext>
            </a:extLst>
          </p:cNvPr>
          <p:cNvSpPr>
            <a:spLocks noGrp="1"/>
          </p:cNvSpPr>
          <p:nvPr>
            <p:ph type="body" sz="half" idx="2"/>
          </p:nvPr>
        </p:nvSpPr>
        <p:spPr>
          <a:xfrm>
            <a:off x="839789" y="2367280"/>
            <a:ext cx="3696652" cy="350170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C77283-E2B8-405E-BB6E-9F121140E506}"/>
              </a:ext>
            </a:extLst>
          </p:cNvPr>
          <p:cNvSpPr>
            <a:spLocks noGrp="1"/>
          </p:cNvSpPr>
          <p:nvPr>
            <p:ph type="dt" sz="half" idx="10"/>
          </p:nvPr>
        </p:nvSpPr>
        <p:spPr/>
        <p:txBody>
          <a:bodyPr/>
          <a:lstStyle/>
          <a:p>
            <a:fld id="{F6CCBF3A-D7FB-4B97-8FD5-6FFB20CB1E84}" type="datetimeFigureOut">
              <a:rPr lang="en-US" smtClean="0"/>
              <a:t>3/28/2024</a:t>
            </a:fld>
            <a:endParaRPr lang="en-US"/>
          </a:p>
        </p:txBody>
      </p:sp>
      <p:sp>
        <p:nvSpPr>
          <p:cNvPr id="6" name="Footer Placeholder 5">
            <a:extLst>
              <a:ext uri="{FF2B5EF4-FFF2-40B4-BE49-F238E27FC236}">
                <a16:creationId xmlns:a16="http://schemas.microsoft.com/office/drawing/2014/main" id="{F9F21F05-EB94-417F-B19B-96FF3D9ECA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B7C3C7-B6DB-4064-8E66-9FB770C888ED}"/>
              </a:ext>
            </a:extLst>
          </p:cNvPr>
          <p:cNvSpPr>
            <a:spLocks noGrp="1"/>
          </p:cNvSpPr>
          <p:nvPr>
            <p:ph type="sldNum" sz="quarter" idx="12"/>
          </p:nvPr>
        </p:nvSpPr>
        <p:spPr/>
        <p:txBody>
          <a:bodyPr/>
          <a:lstStyle/>
          <a:p>
            <a:fld id="{3109D357-8067-4A1F-97B2-93C5160B78D9}" type="slidenum">
              <a:rPr lang="en-US" smtClean="0"/>
              <a:t>‹#›</a:t>
            </a:fld>
            <a:endParaRPr lang="en-US"/>
          </a:p>
        </p:txBody>
      </p:sp>
      <p:cxnSp>
        <p:nvCxnSpPr>
          <p:cNvPr id="8" name="Straight Connector 7">
            <a:extLst>
              <a:ext uri="{FF2B5EF4-FFF2-40B4-BE49-F238E27FC236}">
                <a16:creationId xmlns:a16="http://schemas.microsoft.com/office/drawing/2014/main" id="{51E233FA-220A-423F-907E-5F81526A28A0}"/>
              </a:ext>
            </a:extLst>
          </p:cNvPr>
          <p:cNvCxnSpPr>
            <a:cxnSpLocks/>
          </p:cNvCxnSpPr>
          <p:nvPr/>
        </p:nvCxnSpPr>
        <p:spPr>
          <a:xfrm>
            <a:off x="5023202"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76743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476A66-BE83-43F9-A28B-02DF7879AD52}"/>
              </a:ext>
            </a:extLst>
          </p:cNvPr>
          <p:cNvSpPr>
            <a:spLocks noGrp="1"/>
          </p:cNvSpPr>
          <p:nvPr>
            <p:ph type="title"/>
          </p:nvPr>
        </p:nvSpPr>
        <p:spPr>
          <a:xfrm>
            <a:off x="838200" y="584990"/>
            <a:ext cx="10515600" cy="1116811"/>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9D76E94-F276-4F0F-8DD9-B1F8A3198AE1}"/>
              </a:ext>
            </a:extLst>
          </p:cNvPr>
          <p:cNvSpPr>
            <a:spLocks noGrp="1"/>
          </p:cNvSpPr>
          <p:nvPr>
            <p:ph type="body" idx="1"/>
          </p:nvPr>
        </p:nvSpPr>
        <p:spPr>
          <a:xfrm>
            <a:off x="838200" y="2061469"/>
            <a:ext cx="10515600"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4AD964E-3A2E-4DB9-B96A-EDE144A47BDC}"/>
              </a:ext>
            </a:extLst>
          </p:cNvPr>
          <p:cNvSpPr>
            <a:spLocks noGrp="1"/>
          </p:cNvSpPr>
          <p:nvPr>
            <p:ph type="dt" sz="half" idx="2"/>
          </p:nvPr>
        </p:nvSpPr>
        <p:spPr>
          <a:xfrm rot="5400000">
            <a:off x="10425981" y="4687095"/>
            <a:ext cx="2706690" cy="365125"/>
          </a:xfrm>
          <a:prstGeom prst="rect">
            <a:avLst/>
          </a:prstGeom>
        </p:spPr>
        <p:txBody>
          <a:bodyPr vert="horz" lIns="91440" tIns="45720" rIns="91440" bIns="45720" rtlCol="0" anchor="ctr"/>
          <a:lstStyle>
            <a:lvl1pPr algn="r">
              <a:defRPr sz="1000">
                <a:solidFill>
                  <a:schemeClr val="tx1"/>
                </a:solidFill>
              </a:defRPr>
            </a:lvl1pPr>
          </a:lstStyle>
          <a:p>
            <a:fld id="{F6CCBF3A-D7FB-4B97-8FD5-6FFB20CB1E84}" type="datetimeFigureOut">
              <a:rPr lang="en-US" smtClean="0"/>
              <a:t>3/28/2024</a:t>
            </a:fld>
            <a:endParaRPr lang="en-US"/>
          </a:p>
        </p:txBody>
      </p:sp>
      <p:sp>
        <p:nvSpPr>
          <p:cNvPr id="5" name="Footer Placeholder 4">
            <a:extLst>
              <a:ext uri="{FF2B5EF4-FFF2-40B4-BE49-F238E27FC236}">
                <a16:creationId xmlns:a16="http://schemas.microsoft.com/office/drawing/2014/main" id="{0DACB382-EE11-430D-941A-DB76EEB7F2D5}"/>
              </a:ext>
            </a:extLst>
          </p:cNvPr>
          <p:cNvSpPr>
            <a:spLocks noGrp="1"/>
          </p:cNvSpPr>
          <p:nvPr>
            <p:ph type="ftr" sz="quarter" idx="3"/>
          </p:nvPr>
        </p:nvSpPr>
        <p:spPr>
          <a:xfrm rot="5400000">
            <a:off x="-1131161" y="1592957"/>
            <a:ext cx="2973522"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A3C562FE-ACD1-43F2-A3DE-5B11E10B7EA5}"/>
              </a:ext>
            </a:extLst>
          </p:cNvPr>
          <p:cNvSpPr>
            <a:spLocks noGrp="1"/>
          </p:cNvSpPr>
          <p:nvPr>
            <p:ph type="sldNum" sz="quarter" idx="4"/>
          </p:nvPr>
        </p:nvSpPr>
        <p:spPr>
          <a:xfrm>
            <a:off x="11512296" y="6356350"/>
            <a:ext cx="574620" cy="365125"/>
          </a:xfrm>
          <a:prstGeom prst="rect">
            <a:avLst/>
          </a:prstGeom>
        </p:spPr>
        <p:txBody>
          <a:bodyPr vert="horz" lIns="91440" tIns="45720" rIns="91440" bIns="45720" rtlCol="0" anchor="ctr"/>
          <a:lstStyle>
            <a:lvl1pPr algn="ctr">
              <a:defRPr sz="1000">
                <a:solidFill>
                  <a:schemeClr val="tx1"/>
                </a:solidFill>
              </a:defRPr>
            </a:lvl1pPr>
          </a:lstStyle>
          <a:p>
            <a:fld id="{3109D357-8067-4A1F-97B2-93C5160B78D9}" type="slidenum">
              <a:rPr lang="en-US" smtClean="0"/>
              <a:t>‹#›</a:t>
            </a:fld>
            <a:endParaRPr lang="en-US"/>
          </a:p>
        </p:txBody>
      </p:sp>
      <p:cxnSp>
        <p:nvCxnSpPr>
          <p:cNvPr id="13" name="Straight Connector 12">
            <a:extLst>
              <a:ext uri="{FF2B5EF4-FFF2-40B4-BE49-F238E27FC236}">
                <a16:creationId xmlns:a16="http://schemas.microsoft.com/office/drawing/2014/main" id="{1EB34A3B-1FD5-48FF-9982-1E64C864C01D}"/>
              </a:ext>
            </a:extLst>
          </p:cNvPr>
          <p:cNvCxnSpPr>
            <a:cxnSpLocks/>
          </p:cNvCxnSpPr>
          <p:nvPr/>
        </p:nvCxnSpPr>
        <p:spPr>
          <a:xfrm flipH="1">
            <a:off x="4" y="1824111"/>
            <a:ext cx="12191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950679"/>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SzPct val="80000"/>
        <a:buFont typeface="Arial" panose="020B0604020202020204" pitchFamily="34" charset="0"/>
        <a:buChar char="•"/>
        <a:defRPr sz="2000" kern="1200">
          <a:solidFill>
            <a:schemeClr val="tx1"/>
          </a:solidFill>
          <a:latin typeface="+mn-lt"/>
          <a:ea typeface="+mn-ea"/>
          <a:cs typeface="+mn-cs"/>
        </a:defRPr>
      </a:lvl1pPr>
      <a:lvl2pPr marL="502920" indent="-228600" algn="l" defTabSz="914400" rtl="0" eaLnBrk="1" latinLnBrk="0" hangingPunct="1">
        <a:lnSpc>
          <a:spcPct val="110000"/>
        </a:lnSpc>
        <a:spcBef>
          <a:spcPts val="500"/>
        </a:spcBef>
        <a:buSzPct val="80000"/>
        <a:buFont typeface="Goudy Old Style" panose="02020502050305020303" pitchFamily="18" charset="0"/>
        <a:buChar char="–"/>
        <a:defRPr sz="1800" i="1" kern="1200">
          <a:solidFill>
            <a:schemeClr val="tx1"/>
          </a:solidFill>
          <a:latin typeface="+mn-lt"/>
          <a:ea typeface="+mn-ea"/>
          <a:cs typeface="+mn-cs"/>
        </a:defRPr>
      </a:lvl2pPr>
      <a:lvl3pPr marL="822960" indent="-228600" algn="l" defTabSz="914400" rtl="0" eaLnBrk="1" latinLnBrk="0" hangingPunct="1">
        <a:lnSpc>
          <a:spcPct val="110000"/>
        </a:lnSpc>
        <a:spcBef>
          <a:spcPts val="500"/>
        </a:spcBef>
        <a:buSzPct val="80000"/>
        <a:buFont typeface="Arial" panose="020B0604020202020204" pitchFamily="34" charset="0"/>
        <a:buChar char="•"/>
        <a:defRPr sz="1600" kern="1200">
          <a:solidFill>
            <a:schemeClr val="tx1"/>
          </a:solidFill>
          <a:latin typeface="+mn-lt"/>
          <a:ea typeface="+mn-ea"/>
          <a:cs typeface="+mn-cs"/>
        </a:defRPr>
      </a:lvl3pPr>
      <a:lvl4pPr marL="1097280" indent="-228600" algn="l" defTabSz="914400" rtl="0" eaLnBrk="1" latinLnBrk="0" hangingPunct="1">
        <a:lnSpc>
          <a:spcPct val="110000"/>
        </a:lnSpc>
        <a:spcBef>
          <a:spcPts val="500"/>
        </a:spcBef>
        <a:buSzPct val="80000"/>
        <a:buFont typeface="Goudy Old Style" panose="02020502050305020303" pitchFamily="18" charset="0"/>
        <a:buChar char="–"/>
        <a:defRPr sz="1400" i="1" kern="1200">
          <a:solidFill>
            <a:schemeClr val="tx1"/>
          </a:solidFill>
          <a:latin typeface="+mn-lt"/>
          <a:ea typeface="+mn-ea"/>
          <a:cs typeface="+mn-cs"/>
        </a:defRPr>
      </a:lvl4pPr>
      <a:lvl5pPr marL="1371600" indent="-228600" algn="l" defTabSz="914400" rtl="0" eaLnBrk="1" latinLnBrk="0" hangingPunct="1">
        <a:lnSpc>
          <a:spcPct val="110000"/>
        </a:lnSpc>
        <a:spcBef>
          <a:spcPts val="500"/>
        </a:spcBef>
        <a:buSzPct val="80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FA9327B-0F60-46E3-AD80-CE73838567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09E3D138-4B0E-29FC-F5CF-5B171DE4B6E6}"/>
              </a:ext>
            </a:extLst>
          </p:cNvPr>
          <p:cNvSpPr>
            <a:spLocks noGrp="1"/>
          </p:cNvSpPr>
          <p:nvPr>
            <p:ph type="ctrTitle"/>
          </p:nvPr>
        </p:nvSpPr>
        <p:spPr>
          <a:xfrm>
            <a:off x="1251082" y="4660681"/>
            <a:ext cx="9689834" cy="1125050"/>
          </a:xfrm>
        </p:spPr>
        <p:txBody>
          <a:bodyPr anchor="b">
            <a:normAutofit/>
          </a:bodyPr>
          <a:lstStyle/>
          <a:p>
            <a:pPr algn="ctr"/>
            <a:r>
              <a:rPr lang="ru-RU" sz="3100" dirty="0">
                <a:latin typeface="Times New Roman" panose="02020603050405020304" pitchFamily="18" charset="0"/>
                <a:cs typeface="Times New Roman" panose="02020603050405020304" pitchFamily="18" charset="0"/>
              </a:rPr>
              <a:t>Проблема </a:t>
            </a:r>
            <a:r>
              <a:rPr lang="ru-RU" sz="3100" dirty="0" err="1">
                <a:latin typeface="Times New Roman" panose="02020603050405020304" pitchFamily="18" charset="0"/>
                <a:cs typeface="Times New Roman" panose="02020603050405020304" pitchFamily="18" charset="0"/>
              </a:rPr>
              <a:t>Shortcut</a:t>
            </a:r>
            <a:r>
              <a:rPr lang="ru-RU" sz="3100" dirty="0">
                <a:latin typeface="Times New Roman" panose="02020603050405020304" pitchFamily="18" charset="0"/>
                <a:cs typeface="Times New Roman" panose="02020603050405020304" pitchFamily="18" charset="0"/>
              </a:rPr>
              <a:t> </a:t>
            </a:r>
            <a:r>
              <a:rPr lang="ru-RU" sz="3100" dirty="0" err="1">
                <a:latin typeface="Times New Roman" panose="02020603050405020304" pitchFamily="18" charset="0"/>
                <a:cs typeface="Times New Roman" panose="02020603050405020304" pitchFamily="18" charset="0"/>
              </a:rPr>
              <a:t>learning</a:t>
            </a:r>
            <a:r>
              <a:rPr lang="ru-RU" sz="3100" dirty="0">
                <a:latin typeface="Times New Roman" panose="02020603050405020304" pitchFamily="18" charset="0"/>
                <a:cs typeface="Times New Roman" panose="02020603050405020304" pitchFamily="18" charset="0"/>
              </a:rPr>
              <a:t> в </a:t>
            </a:r>
            <a:r>
              <a:rPr lang="ru-RU" sz="3100" dirty="0" err="1">
                <a:latin typeface="Times New Roman" panose="02020603050405020304" pitchFamily="18" charset="0"/>
                <a:cs typeface="Times New Roman" panose="02020603050405020304" pitchFamily="18" charset="0"/>
              </a:rPr>
              <a:t>сверточных</a:t>
            </a:r>
            <a:r>
              <a:rPr lang="ru-RU" sz="3100" dirty="0">
                <a:latin typeface="Times New Roman" panose="02020603050405020304" pitchFamily="18" charset="0"/>
                <a:cs typeface="Times New Roman" panose="02020603050405020304" pitchFamily="18" charset="0"/>
              </a:rPr>
              <a:t> нейронных сетях и языковых моделях</a:t>
            </a:r>
          </a:p>
        </p:txBody>
      </p:sp>
      <p:sp>
        <p:nvSpPr>
          <p:cNvPr id="3" name="Подзаголовок 2">
            <a:extLst>
              <a:ext uri="{FF2B5EF4-FFF2-40B4-BE49-F238E27FC236}">
                <a16:creationId xmlns:a16="http://schemas.microsoft.com/office/drawing/2014/main" id="{DE97497E-52FE-551B-90AF-4FBDB4A3FC22}"/>
              </a:ext>
            </a:extLst>
          </p:cNvPr>
          <p:cNvSpPr>
            <a:spLocks noGrp="1"/>
          </p:cNvSpPr>
          <p:nvPr>
            <p:ph type="subTitle" idx="1"/>
          </p:nvPr>
        </p:nvSpPr>
        <p:spPr>
          <a:xfrm>
            <a:off x="1938997" y="5866227"/>
            <a:ext cx="8314005" cy="696351"/>
          </a:xfrm>
        </p:spPr>
        <p:txBody>
          <a:bodyPr>
            <a:normAutofit/>
          </a:bodyPr>
          <a:lstStyle/>
          <a:p>
            <a:pPr algn="ctr">
              <a:lnSpc>
                <a:spcPct val="100000"/>
              </a:lnSpc>
            </a:pPr>
            <a:r>
              <a:rPr lang="ru-RU" sz="1400" dirty="0">
                <a:latin typeface="Times New Roman" panose="02020603050405020304" pitchFamily="18" charset="0"/>
                <a:cs typeface="Times New Roman" panose="02020603050405020304" pitchFamily="18" charset="0"/>
              </a:rPr>
              <a:t>Касьяненко Вера</a:t>
            </a:r>
          </a:p>
          <a:p>
            <a:pPr algn="ctr">
              <a:lnSpc>
                <a:spcPct val="100000"/>
              </a:lnSpc>
            </a:pPr>
            <a:r>
              <a:rPr lang="en-US" sz="1400" dirty="0">
                <a:latin typeface="Times New Roman" panose="02020603050405020304" pitchFamily="18" charset="0"/>
                <a:cs typeface="Times New Roman" panose="02020603050405020304" pitchFamily="18" charset="0"/>
              </a:rPr>
              <a:t>P3220</a:t>
            </a:r>
            <a:endParaRPr lang="ru-RU" sz="1400" dirty="0">
              <a:latin typeface="Times New Roman" panose="02020603050405020304" pitchFamily="18" charset="0"/>
              <a:cs typeface="Times New Roman" panose="02020603050405020304" pitchFamily="18" charset="0"/>
            </a:endParaRPr>
          </a:p>
        </p:txBody>
      </p:sp>
      <p:pic>
        <p:nvPicPr>
          <p:cNvPr id="4" name="Picture 3" descr="Изображение выглядит как шаблон&#10;&#10;Автоматически созданное описание">
            <a:extLst>
              <a:ext uri="{FF2B5EF4-FFF2-40B4-BE49-F238E27FC236}">
                <a16:creationId xmlns:a16="http://schemas.microsoft.com/office/drawing/2014/main" id="{F8C0B13F-681F-0C87-32C7-3B0C51C45293}"/>
              </a:ext>
            </a:extLst>
          </p:cNvPr>
          <p:cNvPicPr>
            <a:picLocks noChangeAspect="1"/>
          </p:cNvPicPr>
          <p:nvPr/>
        </p:nvPicPr>
        <p:blipFill rotWithShape="1">
          <a:blip r:embed="rId2"/>
          <a:srcRect t="30001" b="10898"/>
          <a:stretch/>
        </p:blipFill>
        <p:spPr>
          <a:xfrm>
            <a:off x="20" y="1"/>
            <a:ext cx="12191980" cy="4305300"/>
          </a:xfrm>
          <a:prstGeom prst="rect">
            <a:avLst/>
          </a:prstGeom>
        </p:spPr>
      </p:pic>
      <p:cxnSp>
        <p:nvCxnSpPr>
          <p:cNvPr id="11" name="Straight Connector 10">
            <a:extLst>
              <a:ext uri="{FF2B5EF4-FFF2-40B4-BE49-F238E27FC236}">
                <a16:creationId xmlns:a16="http://schemas.microsoft.com/office/drawing/2014/main" id="{BD1C99D0-461D-4A91-81EF-CCCD798B37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4305300"/>
            <a:ext cx="12191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71844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1EFE1EB-0BA4-F28C-B420-6B655D95A638}"/>
              </a:ext>
            </a:extLst>
          </p:cNvPr>
          <p:cNvSpPr>
            <a:spLocks noGrp="1"/>
          </p:cNvSpPr>
          <p:nvPr>
            <p:ph type="title"/>
          </p:nvPr>
        </p:nvSpPr>
        <p:spPr>
          <a:xfrm>
            <a:off x="591312" y="584991"/>
            <a:ext cx="11100816" cy="878050"/>
          </a:xfrm>
        </p:spPr>
        <p:txBody>
          <a:bodyPr>
            <a:normAutofit/>
          </a:bodyPr>
          <a:lstStyle/>
          <a:p>
            <a:r>
              <a:rPr lang="ru-RU" dirty="0">
                <a:latin typeface="Times New Roman" panose="02020603050405020304" pitchFamily="18" charset="0"/>
                <a:cs typeface="Times New Roman" panose="02020603050405020304" pitchFamily="18" charset="0"/>
              </a:rPr>
              <a:t>Доменная адаптация</a:t>
            </a:r>
          </a:p>
        </p:txBody>
      </p:sp>
      <p:sp>
        <p:nvSpPr>
          <p:cNvPr id="3" name="Объект 2">
            <a:extLst>
              <a:ext uri="{FF2B5EF4-FFF2-40B4-BE49-F238E27FC236}">
                <a16:creationId xmlns:a16="http://schemas.microsoft.com/office/drawing/2014/main" id="{492C3582-CD69-7E64-8E65-936DD8893063}"/>
              </a:ext>
            </a:extLst>
          </p:cNvPr>
          <p:cNvSpPr>
            <a:spLocks noGrp="1"/>
          </p:cNvSpPr>
          <p:nvPr>
            <p:ph idx="1"/>
          </p:nvPr>
        </p:nvSpPr>
        <p:spPr>
          <a:xfrm>
            <a:off x="591312" y="1633954"/>
            <a:ext cx="4654296" cy="4639055"/>
          </a:xfrm>
        </p:spPr>
        <p:txBody>
          <a:bodyPr>
            <a:normAutofit/>
          </a:bodyPr>
          <a:lstStyle/>
          <a:p>
            <a:pPr>
              <a:buFont typeface="Wingdings" panose="05000000000000000000" pitchFamily="2" charset="2"/>
              <a:buChar char="Ø"/>
            </a:pPr>
            <a:r>
              <a:rPr lang="ru-RU" dirty="0">
                <a:latin typeface="Times New Roman" panose="02020603050405020304" pitchFamily="18" charset="0"/>
                <a:cs typeface="Times New Roman" panose="02020603050405020304" pitchFamily="18" charset="0"/>
              </a:rPr>
              <a:t>Тесты помогли найти проблемы модели, теперь мы обучили модель на недостающих данных.</a:t>
            </a:r>
          </a:p>
          <a:p>
            <a:pPr>
              <a:buFont typeface="Wingdings" panose="05000000000000000000" pitchFamily="2" charset="2"/>
              <a:buChar char="Ø"/>
            </a:pPr>
            <a:r>
              <a:rPr lang="ru-RU" dirty="0">
                <a:latin typeface="Times New Roman" panose="02020603050405020304" pitchFamily="18" charset="0"/>
                <a:cs typeface="Times New Roman" panose="02020603050405020304" pitchFamily="18" charset="0"/>
              </a:rPr>
              <a:t>Произошел переход от </a:t>
            </a:r>
            <a:br>
              <a:rPr lang="ru-RU" dirty="0">
                <a:latin typeface="Times New Roman" panose="02020603050405020304" pitchFamily="18" charset="0"/>
                <a:cs typeface="Times New Roman" panose="02020603050405020304" pitchFamily="18" charset="0"/>
              </a:rPr>
            </a:br>
            <a:r>
              <a:rPr lang="ru-RU" dirty="0" err="1">
                <a:latin typeface="Times New Roman" panose="02020603050405020304" pitchFamily="18" charset="0"/>
                <a:cs typeface="Times New Roman" panose="02020603050405020304" pitchFamily="18" charset="0"/>
              </a:rPr>
              <a:t>out-of-distribution</a:t>
            </a:r>
            <a:r>
              <a:rPr lang="ru-RU" dirty="0">
                <a:latin typeface="Times New Roman" panose="02020603050405020304" pitchFamily="18" charset="0"/>
                <a:cs typeface="Times New Roman" panose="02020603050405020304" pitchFamily="18" charset="0"/>
              </a:rPr>
              <a:t> к </a:t>
            </a:r>
            <a:r>
              <a:rPr lang="ru-RU" dirty="0" err="1">
                <a:latin typeface="Times New Roman" panose="02020603050405020304" pitchFamily="18" charset="0"/>
                <a:cs typeface="Times New Roman" panose="02020603050405020304" pitchFamily="18" charset="0"/>
              </a:rPr>
              <a:t>in-distribution</a:t>
            </a:r>
            <a:endParaRPr lang="ru-RU"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ru-RU" dirty="0">
                <a:latin typeface="Times New Roman" panose="02020603050405020304" pitchFamily="18" charset="0"/>
                <a:cs typeface="Times New Roman" panose="02020603050405020304" pitchFamily="18" charset="0"/>
              </a:rPr>
              <a:t>Мы в лоб решаем проблему сдвига данных.</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E453F449-F832-84D7-7847-68CA55B81EA9}"/>
                  </a:ext>
                </a:extLst>
              </p:cNvPr>
              <p:cNvSpPr txBox="1"/>
              <p:nvPr/>
            </p:nvSpPr>
            <p:spPr>
              <a:xfrm>
                <a:off x="6211824" y="1633954"/>
                <a:ext cx="4654296" cy="2585323"/>
              </a:xfrm>
              <a:prstGeom prst="rect">
                <a:avLst/>
              </a:prstGeom>
              <a:noFill/>
            </p:spPr>
            <p:txBody>
              <a:bodyPr wrap="square" rtlCol="0">
                <a:spAutoFit/>
              </a:bodyPr>
              <a:lstStyle/>
              <a:p>
                <a:r>
                  <a:rPr lang="en-US" dirty="0"/>
                  <a:t>+</a:t>
                </a:r>
              </a:p>
              <a:p>
                <a:pPr marL="342900" indent="-342900">
                  <a:buAutoNum type="arabicParenR"/>
                </a:pPr>
                <a:r>
                  <a:rPr lang="ru-RU" dirty="0"/>
                  <a:t>Проблема со сдвигом данных частично решается</a:t>
                </a:r>
              </a:p>
              <a:p>
                <a:pPr marL="342900" indent="-342900">
                  <a:buAutoNum type="arabicParenR"/>
                </a:pPr>
                <a:r>
                  <a:rPr lang="ru-RU" dirty="0"/>
                  <a:t>Легко применять</a:t>
                </a:r>
                <a:endParaRPr lang="en-US" dirty="0"/>
              </a:p>
              <a:p>
                <a:endParaRPr lang="en-US" dirty="0"/>
              </a:p>
              <a:p>
                <a:r>
                  <a:rPr lang="en-US" dirty="0">
                    <a:latin typeface="Times New Roman" panose="02020603050405020304" pitchFamily="18" charset="0"/>
                    <a:cs typeface="Times New Roman" panose="02020603050405020304" pitchFamily="18" charset="0"/>
                  </a:rPr>
                  <a:t>-</a:t>
                </a:r>
                <a:endParaRPr lang="ru-RU" dirty="0">
                  <a:latin typeface="Times New Roman" panose="02020603050405020304" pitchFamily="18" charset="0"/>
                  <a:cs typeface="Times New Roman" panose="02020603050405020304" pitchFamily="18" charset="0"/>
                </a:endParaRPr>
              </a:p>
              <a:p>
                <a:pPr marL="342900" indent="-342900">
                  <a:buAutoNum type="arabicParenR"/>
                </a:pPr>
                <a:r>
                  <a:rPr lang="ru-RU" dirty="0"/>
                  <a:t>Способ не универсален</a:t>
                </a:r>
              </a:p>
              <a:p>
                <a:pPr marL="342900" indent="-342900">
                  <a:buAutoNum type="arabicParenR"/>
                </a:pPr>
                <a:r>
                  <a:rPr lang="ru-RU" dirty="0"/>
                  <a:t>Если модель общего назначения, то количество проблем </a:t>
                </a:r>
                <a14:m>
                  <m:oMath xmlns:m="http://schemas.openxmlformats.org/officeDocument/2006/math">
                    <m:r>
                      <a:rPr lang="ru-RU" i="1" dirty="0" smtClean="0">
                        <a:latin typeface="Cambria Math" panose="02040503050406030204" pitchFamily="18" charset="0"/>
                        <a:ea typeface="Cambria Math" panose="02040503050406030204" pitchFamily="18" charset="0"/>
                        <a:cs typeface="Times New Roman" panose="02020603050405020304" pitchFamily="18" charset="0"/>
                      </a:rPr>
                      <m:t>→</m:t>
                    </m:r>
                    <m:r>
                      <a:rPr lang="ru-RU" b="0" i="1" dirty="0" smtClean="0">
                        <a:latin typeface="Cambria Math" panose="02040503050406030204" pitchFamily="18" charset="0"/>
                        <a:cs typeface="Times New Roman" panose="02020603050405020304" pitchFamily="18" charset="0"/>
                      </a:rPr>
                      <m:t>∞</m:t>
                    </m:r>
                  </m:oMath>
                </a14:m>
                <a:endParaRPr lang="ru-RU" dirty="0">
                  <a:latin typeface="Times New Roman" panose="02020603050405020304" pitchFamily="18" charset="0"/>
                  <a:cs typeface="Times New Roman" panose="02020603050405020304" pitchFamily="18" charset="0"/>
                </a:endParaRPr>
              </a:p>
            </p:txBody>
          </p:sp>
        </mc:Choice>
        <mc:Fallback xmlns="">
          <p:sp>
            <p:nvSpPr>
              <p:cNvPr id="4" name="TextBox 3">
                <a:extLst>
                  <a:ext uri="{FF2B5EF4-FFF2-40B4-BE49-F238E27FC236}">
                    <a16:creationId xmlns:a16="http://schemas.microsoft.com/office/drawing/2014/main" id="{E453F449-F832-84D7-7847-68CA55B81EA9}"/>
                  </a:ext>
                </a:extLst>
              </p:cNvPr>
              <p:cNvSpPr txBox="1">
                <a:spLocks noRot="1" noChangeAspect="1" noMove="1" noResize="1" noEditPoints="1" noAdjustHandles="1" noChangeArrowheads="1" noChangeShapeType="1" noTextEdit="1"/>
              </p:cNvSpPr>
              <p:nvPr/>
            </p:nvSpPr>
            <p:spPr>
              <a:xfrm>
                <a:off x="6211824" y="1633954"/>
                <a:ext cx="4654296" cy="2585323"/>
              </a:xfrm>
              <a:prstGeom prst="rect">
                <a:avLst/>
              </a:prstGeom>
              <a:blipFill>
                <a:blip r:embed="rId2"/>
                <a:stretch>
                  <a:fillRect l="-1047" t="-1179" r="-262" b="-2594"/>
                </a:stretch>
              </a:blipFill>
            </p:spPr>
            <p:txBody>
              <a:bodyPr/>
              <a:lstStyle/>
              <a:p>
                <a:r>
                  <a:rPr lang="ru-RU">
                    <a:noFill/>
                  </a:rPr>
                  <a:t> </a:t>
                </a:r>
              </a:p>
            </p:txBody>
          </p:sp>
        </mc:Fallback>
      </mc:AlternateContent>
    </p:spTree>
    <p:extLst>
      <p:ext uri="{BB962C8B-B14F-4D97-AF65-F5344CB8AC3E}">
        <p14:creationId xmlns:p14="http://schemas.microsoft.com/office/powerpoint/2010/main" val="34499429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1EFE1EB-0BA4-F28C-B420-6B655D95A638}"/>
              </a:ext>
            </a:extLst>
          </p:cNvPr>
          <p:cNvSpPr>
            <a:spLocks noGrp="1"/>
          </p:cNvSpPr>
          <p:nvPr>
            <p:ph type="title"/>
          </p:nvPr>
        </p:nvSpPr>
        <p:spPr>
          <a:xfrm>
            <a:off x="591312" y="584991"/>
            <a:ext cx="11100816" cy="878050"/>
          </a:xfrm>
        </p:spPr>
        <p:txBody>
          <a:bodyPr>
            <a:normAutofit/>
          </a:bodyPr>
          <a:lstStyle/>
          <a:p>
            <a:r>
              <a:rPr lang="ru-RU" dirty="0">
                <a:latin typeface="Times New Roman" panose="02020603050405020304" pitchFamily="18" charset="0"/>
                <a:cs typeface="Times New Roman" panose="02020603050405020304" pitchFamily="18" charset="0"/>
              </a:rPr>
              <a:t>Архитектура моделей и структура данных</a:t>
            </a:r>
          </a:p>
        </p:txBody>
      </p:sp>
      <p:sp>
        <p:nvSpPr>
          <p:cNvPr id="3" name="Объект 2">
            <a:extLst>
              <a:ext uri="{FF2B5EF4-FFF2-40B4-BE49-F238E27FC236}">
                <a16:creationId xmlns:a16="http://schemas.microsoft.com/office/drawing/2014/main" id="{492C3582-CD69-7E64-8E65-936DD8893063}"/>
              </a:ext>
            </a:extLst>
          </p:cNvPr>
          <p:cNvSpPr>
            <a:spLocks noGrp="1"/>
          </p:cNvSpPr>
          <p:nvPr>
            <p:ph idx="1"/>
          </p:nvPr>
        </p:nvSpPr>
        <p:spPr>
          <a:xfrm>
            <a:off x="838200" y="1719072"/>
            <a:ext cx="7391400" cy="4639055"/>
          </a:xfrm>
        </p:spPr>
        <p:txBody>
          <a:bodyPr>
            <a:normAutofit fontScale="85000" lnSpcReduction="10000"/>
          </a:bodyPr>
          <a:lstStyle/>
          <a:p>
            <a:pPr marL="0" indent="0">
              <a:buNone/>
            </a:pPr>
            <a:r>
              <a:rPr lang="ru-RU" dirty="0">
                <a:latin typeface="Times New Roman" panose="02020603050405020304" pitchFamily="18" charset="0"/>
                <a:cs typeface="Times New Roman" panose="02020603050405020304" pitchFamily="18" charset="0"/>
              </a:rPr>
              <a:t>Модель эффективно обобщается, если ее структура соответствует структуре моделируемых данных.</a:t>
            </a:r>
          </a:p>
          <a:p>
            <a:pPr marL="0" indent="0">
              <a:buNone/>
            </a:pPr>
            <a:r>
              <a:rPr lang="ru-RU" dirty="0">
                <a:latin typeface="Times New Roman" panose="02020603050405020304" pitchFamily="18" charset="0"/>
                <a:cs typeface="Times New Roman" panose="02020603050405020304" pitchFamily="18" charset="0"/>
              </a:rPr>
              <a:t>Рассмотрим возможные структуры (уровни структур) для изображений и текстов:</a:t>
            </a:r>
          </a:p>
          <a:p>
            <a:pPr>
              <a:buFont typeface="Wingdings" panose="05000000000000000000" pitchFamily="2" charset="2"/>
              <a:buChar char="Ø"/>
            </a:pPr>
            <a:r>
              <a:rPr lang="ru-RU" dirty="0">
                <a:latin typeface="Times New Roman" panose="02020603050405020304" pitchFamily="18" charset="0"/>
                <a:cs typeface="Times New Roman" panose="02020603050405020304" pitchFamily="18" charset="0"/>
              </a:rPr>
              <a:t>Низкоуровневая локальная структура. В изображениях это текстуры и границы, в текстах это буквы и морфология слов. </a:t>
            </a:r>
          </a:p>
          <a:p>
            <a:pPr>
              <a:buFont typeface="Wingdings" panose="05000000000000000000" pitchFamily="2" charset="2"/>
              <a:buChar char="Ø"/>
            </a:pPr>
            <a:r>
              <a:rPr lang="ru-RU" dirty="0">
                <a:latin typeface="Times New Roman" panose="02020603050405020304" pitchFamily="18" charset="0"/>
                <a:cs typeface="Times New Roman" panose="02020603050405020304" pitchFamily="18" charset="0"/>
              </a:rPr>
              <a:t>Высокоуровневая иерархическая разреженная структура. В текстах начинается с синтаксиса, следующим уровнем является связь между предложениями, абзацами и более крупными частями текста. В изображениях обычно есть иерархическая структура, соответствующая объектам и их частям в трехмерном пространстве на разном расстоянии. При этом между элементами иерархической структуры имеется разреженный граф смысловых и причинно-следственных взаимосвязей. </a:t>
            </a:r>
          </a:p>
          <a:p>
            <a:pPr marL="0" indent="0">
              <a:buNone/>
            </a:pPr>
            <a:r>
              <a:rPr lang="ru-RU" dirty="0">
                <a:latin typeface="Times New Roman" panose="02020603050405020304" pitchFamily="18" charset="0"/>
                <a:cs typeface="Times New Roman" panose="02020603050405020304" pitchFamily="18" charset="0"/>
              </a:rPr>
              <a:t>Разреженность помогает не обращать внимание на паразитные корреляции и избегать </a:t>
            </a:r>
            <a:r>
              <a:rPr lang="ru-RU" dirty="0" err="1">
                <a:latin typeface="Times New Roman" panose="02020603050405020304" pitchFamily="18" charset="0"/>
                <a:cs typeface="Times New Roman" panose="02020603050405020304" pitchFamily="18" charset="0"/>
              </a:rPr>
              <a:t>shortcut</a:t>
            </a:r>
            <a:r>
              <a:rPr lang="ru-RU" dirty="0">
                <a:latin typeface="Times New Roman" panose="02020603050405020304" pitchFamily="18" charset="0"/>
                <a:cs typeface="Times New Roman" panose="02020603050405020304" pitchFamily="18" charset="0"/>
              </a:rPr>
              <a:t> </a:t>
            </a:r>
            <a:r>
              <a:rPr lang="ru-RU" dirty="0" err="1">
                <a:latin typeface="Times New Roman" panose="02020603050405020304" pitchFamily="18" charset="0"/>
                <a:cs typeface="Times New Roman" panose="02020603050405020304" pitchFamily="18" charset="0"/>
              </a:rPr>
              <a:t>learning</a:t>
            </a:r>
            <a:r>
              <a:rPr lang="ru-RU" dirty="0">
                <a:latin typeface="Times New Roman" panose="02020603050405020304" pitchFamily="18" charset="0"/>
                <a:cs typeface="Times New Roman" panose="02020603050405020304" pitchFamily="18" charset="0"/>
              </a:rPr>
              <a:t>.</a:t>
            </a:r>
            <a:endParaRPr lang="ru-RU" i="0" dirty="0">
              <a:latin typeface="Times New Roman" panose="02020603050405020304" pitchFamily="18" charset="0"/>
              <a:cs typeface="Times New Roman" panose="02020603050405020304" pitchFamily="18" charset="0"/>
            </a:endParaRPr>
          </a:p>
        </p:txBody>
      </p:sp>
      <p:sp>
        <p:nvSpPr>
          <p:cNvPr id="4" name="Прямоугольник: скругленные углы 3">
            <a:extLst>
              <a:ext uri="{FF2B5EF4-FFF2-40B4-BE49-F238E27FC236}">
                <a16:creationId xmlns:a16="http://schemas.microsoft.com/office/drawing/2014/main" id="{981ACDC6-8A3A-7735-BAA1-E3C371D44BA3}"/>
              </a:ext>
            </a:extLst>
          </p:cNvPr>
          <p:cNvSpPr/>
          <p:nvPr/>
        </p:nvSpPr>
        <p:spPr>
          <a:xfrm>
            <a:off x="8442960" y="2316480"/>
            <a:ext cx="3127248" cy="130454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ru-RU" dirty="0"/>
              <a:t>Плотный граф – граф, в котором число рёбер близко к максимально возможному</a:t>
            </a:r>
          </a:p>
        </p:txBody>
      </p:sp>
      <p:sp>
        <p:nvSpPr>
          <p:cNvPr id="5" name="Прямоугольник: скругленные углы 4">
            <a:extLst>
              <a:ext uri="{FF2B5EF4-FFF2-40B4-BE49-F238E27FC236}">
                <a16:creationId xmlns:a16="http://schemas.microsoft.com/office/drawing/2014/main" id="{2383C652-EE45-524A-92B3-3F0152AA4C0D}"/>
              </a:ext>
            </a:extLst>
          </p:cNvPr>
          <p:cNvSpPr/>
          <p:nvPr/>
        </p:nvSpPr>
        <p:spPr>
          <a:xfrm>
            <a:off x="8442960" y="4120895"/>
            <a:ext cx="3127248" cy="130454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ru-RU" dirty="0"/>
              <a:t>Граф, имеющий малое число рёбер, принято называть разреженным графом</a:t>
            </a:r>
          </a:p>
        </p:txBody>
      </p:sp>
    </p:spTree>
    <p:extLst>
      <p:ext uri="{BB962C8B-B14F-4D97-AF65-F5344CB8AC3E}">
        <p14:creationId xmlns:p14="http://schemas.microsoft.com/office/powerpoint/2010/main" val="20480009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1EFE1EB-0BA4-F28C-B420-6B655D95A638}"/>
              </a:ext>
            </a:extLst>
          </p:cNvPr>
          <p:cNvSpPr>
            <a:spLocks noGrp="1"/>
          </p:cNvSpPr>
          <p:nvPr>
            <p:ph type="title"/>
          </p:nvPr>
        </p:nvSpPr>
        <p:spPr>
          <a:xfrm>
            <a:off x="591312" y="584991"/>
            <a:ext cx="11100816" cy="878050"/>
          </a:xfrm>
        </p:spPr>
        <p:txBody>
          <a:bodyPr>
            <a:normAutofit/>
          </a:bodyPr>
          <a:lstStyle/>
          <a:p>
            <a:r>
              <a:rPr lang="ru-RU" dirty="0">
                <a:latin typeface="Times New Roman" panose="02020603050405020304" pitchFamily="18" charset="0"/>
                <a:cs typeface="Times New Roman" panose="02020603050405020304" pitchFamily="18" charset="0"/>
              </a:rPr>
              <a:t>Архитектура моделей и структура данных</a:t>
            </a:r>
          </a:p>
        </p:txBody>
      </p:sp>
      <p:sp>
        <p:nvSpPr>
          <p:cNvPr id="3" name="Объект 2">
            <a:extLst>
              <a:ext uri="{FF2B5EF4-FFF2-40B4-BE49-F238E27FC236}">
                <a16:creationId xmlns:a16="http://schemas.microsoft.com/office/drawing/2014/main" id="{492C3582-CD69-7E64-8E65-936DD8893063}"/>
              </a:ext>
            </a:extLst>
          </p:cNvPr>
          <p:cNvSpPr>
            <a:spLocks noGrp="1"/>
          </p:cNvSpPr>
          <p:nvPr>
            <p:ph idx="1"/>
          </p:nvPr>
        </p:nvSpPr>
        <p:spPr>
          <a:xfrm>
            <a:off x="838200" y="1719072"/>
            <a:ext cx="7391400" cy="4639055"/>
          </a:xfrm>
        </p:spPr>
        <p:txBody>
          <a:bodyPr>
            <a:normAutofit fontScale="85000" lnSpcReduction="10000"/>
          </a:bodyPr>
          <a:lstStyle/>
          <a:p>
            <a:pPr marL="0" indent="0">
              <a:buNone/>
            </a:pPr>
            <a:r>
              <a:rPr lang="ru-RU" dirty="0">
                <a:latin typeface="Times New Roman" panose="02020603050405020304" pitchFamily="18" charset="0"/>
                <a:cs typeface="Times New Roman" panose="02020603050405020304" pitchFamily="18" charset="0"/>
              </a:rPr>
              <a:t>Для исправления проблемы </a:t>
            </a:r>
            <a:r>
              <a:rPr lang="en-US" dirty="0">
                <a:latin typeface="Times New Roman" panose="02020603050405020304" pitchFamily="18" charset="0"/>
                <a:cs typeface="Times New Roman" panose="02020603050405020304" pitchFamily="18" charset="0"/>
              </a:rPr>
              <a:t>shortcut learning </a:t>
            </a:r>
            <a:r>
              <a:rPr lang="ru-RU" dirty="0">
                <a:latin typeface="Times New Roman" panose="02020603050405020304" pitchFamily="18" charset="0"/>
                <a:cs typeface="Times New Roman" panose="02020603050405020304" pitchFamily="18" charset="0"/>
              </a:rPr>
              <a:t>модель должна реализовывать высокоуровневую структуру. Это означает: </a:t>
            </a:r>
          </a:p>
          <a:p>
            <a:pPr>
              <a:buFont typeface="Wingdings" panose="05000000000000000000" pitchFamily="2" charset="2"/>
              <a:buChar char="Ø"/>
            </a:pPr>
            <a:r>
              <a:rPr lang="ru-RU" dirty="0">
                <a:latin typeface="Times New Roman" panose="02020603050405020304" pitchFamily="18" charset="0"/>
                <a:cs typeface="Times New Roman" panose="02020603050405020304" pitchFamily="18" charset="0"/>
              </a:rPr>
              <a:t>умение представлять входные данные (изображение или текст) как иерархическую комбинацию составляющих частей с разреженными взаимосвязями</a:t>
            </a:r>
          </a:p>
          <a:p>
            <a:pPr>
              <a:buFont typeface="Wingdings" panose="05000000000000000000" pitchFamily="2" charset="2"/>
              <a:buChar char="Ø"/>
            </a:pPr>
            <a:r>
              <a:rPr lang="ru-RU" dirty="0">
                <a:latin typeface="Times New Roman" panose="02020603050405020304" pitchFamily="18" charset="0"/>
                <a:cs typeface="Times New Roman" panose="02020603050405020304" pitchFamily="18" charset="0"/>
              </a:rPr>
              <a:t>способность корректно интерпретировать входные данные в необычных комбинациях</a:t>
            </a:r>
          </a:p>
          <a:p>
            <a:pPr marL="0" indent="0">
              <a:buNone/>
            </a:pPr>
            <a:endParaRPr lang="ru-RU" dirty="0">
              <a:latin typeface="Times New Roman" panose="02020603050405020304" pitchFamily="18" charset="0"/>
              <a:cs typeface="Times New Roman" panose="02020603050405020304" pitchFamily="18" charset="0"/>
            </a:endParaRPr>
          </a:p>
          <a:p>
            <a:pPr marL="0" indent="0">
              <a:buNone/>
            </a:pPr>
            <a:r>
              <a:rPr lang="ru-RU" dirty="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If you think about child learning, for example, their world is</a:t>
            </a:r>
            <a:r>
              <a:rPr lang="ru-RU"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changing over time, their body is changing over time, and so we</a:t>
            </a:r>
            <a:r>
              <a:rPr lang="ru-RU"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need systems that are going to be able to handle those changes and</a:t>
            </a:r>
            <a:r>
              <a:rPr lang="ru-RU"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do things like continual learning, lifelong learning and so on…And one of the crucial elements in order to be successful in this …is introducing more forms of compositionality. It means being able</a:t>
            </a:r>
            <a:r>
              <a:rPr lang="ru-RU"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to learn from some finite sets of combinations about a much larger</a:t>
            </a:r>
            <a:r>
              <a:rPr lang="ru-RU"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set of combinations. (Yoshua Bengio, </a:t>
            </a:r>
            <a:r>
              <a:rPr lang="en-US" dirty="0" err="1">
                <a:latin typeface="Times New Roman" panose="02020603050405020304" pitchFamily="18" charset="0"/>
                <a:cs typeface="Times New Roman" panose="02020603050405020304" pitchFamily="18" charset="0"/>
              </a:rPr>
              <a:t>NeurIPS</a:t>
            </a:r>
            <a:r>
              <a:rPr lang="en-US" dirty="0">
                <a:latin typeface="Times New Roman" panose="02020603050405020304" pitchFamily="18" charset="0"/>
                <a:cs typeface="Times New Roman" panose="02020603050405020304" pitchFamily="18" charset="0"/>
              </a:rPr>
              <a:t> 2019)»</a:t>
            </a:r>
            <a:endParaRPr lang="ru-RU" i="0" dirty="0">
              <a:latin typeface="Times New Roman" panose="02020603050405020304" pitchFamily="18" charset="0"/>
              <a:cs typeface="Times New Roman" panose="02020603050405020304" pitchFamily="18" charset="0"/>
            </a:endParaRPr>
          </a:p>
        </p:txBody>
      </p:sp>
      <p:sp>
        <p:nvSpPr>
          <p:cNvPr id="4" name="Прямоугольник: скругленные углы 3">
            <a:extLst>
              <a:ext uri="{FF2B5EF4-FFF2-40B4-BE49-F238E27FC236}">
                <a16:creationId xmlns:a16="http://schemas.microsoft.com/office/drawing/2014/main" id="{981ACDC6-8A3A-7735-BAA1-E3C371D44BA3}"/>
              </a:ext>
            </a:extLst>
          </p:cNvPr>
          <p:cNvSpPr/>
          <p:nvPr/>
        </p:nvSpPr>
        <p:spPr>
          <a:xfrm>
            <a:off x="8388096" y="2017776"/>
            <a:ext cx="3127248" cy="130454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ru-RU" dirty="0"/>
              <a:t>Открытая проблема машинного обучения</a:t>
            </a:r>
          </a:p>
        </p:txBody>
      </p:sp>
    </p:spTree>
    <p:extLst>
      <p:ext uri="{BB962C8B-B14F-4D97-AF65-F5344CB8AC3E}">
        <p14:creationId xmlns:p14="http://schemas.microsoft.com/office/powerpoint/2010/main" val="14121917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7A4C92E-B0B9-E0D5-DA52-F794C33D7ABD}"/>
              </a:ext>
            </a:extLst>
          </p:cNvPr>
          <p:cNvSpPr>
            <a:spLocks noGrp="1"/>
          </p:cNvSpPr>
          <p:nvPr>
            <p:ph type="title"/>
          </p:nvPr>
        </p:nvSpPr>
        <p:spPr/>
        <p:txBody>
          <a:bodyPr/>
          <a:lstStyle/>
          <a:p>
            <a:r>
              <a:rPr lang="ru-RU" dirty="0">
                <a:latin typeface="Times New Roman" panose="02020603050405020304" pitchFamily="18" charset="0"/>
                <a:cs typeface="Times New Roman" panose="02020603050405020304" pitchFamily="18" charset="0"/>
              </a:rPr>
              <a:t>Вопрос к экзамену</a:t>
            </a:r>
          </a:p>
        </p:txBody>
      </p:sp>
      <p:sp>
        <p:nvSpPr>
          <p:cNvPr id="3" name="Объект 2">
            <a:extLst>
              <a:ext uri="{FF2B5EF4-FFF2-40B4-BE49-F238E27FC236}">
                <a16:creationId xmlns:a16="http://schemas.microsoft.com/office/drawing/2014/main" id="{52BFB4E4-FFA6-0B61-D6F6-D6364B9688F3}"/>
              </a:ext>
            </a:extLst>
          </p:cNvPr>
          <p:cNvSpPr>
            <a:spLocks noGrp="1"/>
          </p:cNvSpPr>
          <p:nvPr>
            <p:ph idx="1"/>
          </p:nvPr>
        </p:nvSpPr>
        <p:spPr/>
        <p:txBody>
          <a:bodyPr/>
          <a:lstStyle/>
          <a:p>
            <a:r>
              <a:rPr lang="ru-RU" dirty="0">
                <a:latin typeface="Times New Roman" panose="02020603050405020304" pitchFamily="18" charset="0"/>
                <a:cs typeface="Times New Roman" panose="02020603050405020304" pitchFamily="18" charset="0"/>
              </a:rPr>
              <a:t>Проблемы, связанные с </a:t>
            </a:r>
            <a:r>
              <a:rPr lang="ru-RU" dirty="0" err="1">
                <a:latin typeface="Times New Roman" panose="02020603050405020304" pitchFamily="18" charset="0"/>
                <a:cs typeface="Times New Roman" panose="02020603050405020304" pitchFamily="18" charset="0"/>
              </a:rPr>
              <a:t>Shortcut</a:t>
            </a:r>
            <a:r>
              <a:rPr lang="ru-RU" dirty="0">
                <a:latin typeface="Times New Roman" panose="02020603050405020304" pitchFamily="18" charset="0"/>
                <a:cs typeface="Times New Roman" panose="02020603050405020304" pitchFamily="18" charset="0"/>
              </a:rPr>
              <a:t> </a:t>
            </a:r>
            <a:r>
              <a:rPr lang="ru-RU" dirty="0" err="1">
                <a:latin typeface="Times New Roman" panose="02020603050405020304" pitchFamily="18" charset="0"/>
                <a:cs typeface="Times New Roman" panose="02020603050405020304" pitchFamily="18" charset="0"/>
              </a:rPr>
              <a:t>learning</a:t>
            </a:r>
            <a:r>
              <a:rPr lang="ru-RU" dirty="0">
                <a:latin typeface="Times New Roman" panose="02020603050405020304" pitchFamily="18" charset="0"/>
                <a:cs typeface="Times New Roman" panose="02020603050405020304" pitchFamily="18" charset="0"/>
              </a:rPr>
              <a:t> в нейронных сетях. Пути решения проблем.</a:t>
            </a:r>
          </a:p>
        </p:txBody>
      </p:sp>
    </p:spTree>
    <p:extLst>
      <p:ext uri="{BB962C8B-B14F-4D97-AF65-F5344CB8AC3E}">
        <p14:creationId xmlns:p14="http://schemas.microsoft.com/office/powerpoint/2010/main" val="40967087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7A4C92E-B0B9-E0D5-DA52-F794C33D7ABD}"/>
              </a:ext>
            </a:extLst>
          </p:cNvPr>
          <p:cNvSpPr>
            <a:spLocks noGrp="1"/>
          </p:cNvSpPr>
          <p:nvPr>
            <p:ph type="title"/>
          </p:nvPr>
        </p:nvSpPr>
        <p:spPr/>
        <p:txBody>
          <a:bodyPr/>
          <a:lstStyle/>
          <a:p>
            <a:r>
              <a:rPr lang="ru-RU" dirty="0">
                <a:latin typeface="Times New Roman" panose="02020603050405020304" pitchFamily="18" charset="0"/>
                <a:cs typeface="Times New Roman" panose="02020603050405020304" pitchFamily="18" charset="0"/>
              </a:rPr>
              <a:t>Вопросы?</a:t>
            </a:r>
          </a:p>
        </p:txBody>
      </p:sp>
    </p:spTree>
    <p:extLst>
      <p:ext uri="{BB962C8B-B14F-4D97-AF65-F5344CB8AC3E}">
        <p14:creationId xmlns:p14="http://schemas.microsoft.com/office/powerpoint/2010/main" val="4811392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7A4C92E-B0B9-E0D5-DA52-F794C33D7ABD}"/>
              </a:ext>
            </a:extLst>
          </p:cNvPr>
          <p:cNvSpPr>
            <a:spLocks noGrp="1"/>
          </p:cNvSpPr>
          <p:nvPr>
            <p:ph type="title"/>
          </p:nvPr>
        </p:nvSpPr>
        <p:spPr>
          <a:xfrm>
            <a:off x="838200" y="1980974"/>
            <a:ext cx="10515600" cy="1116811"/>
          </a:xfrm>
        </p:spPr>
        <p:txBody>
          <a:bodyPr/>
          <a:lstStyle/>
          <a:p>
            <a:pPr algn="ctr"/>
            <a:r>
              <a:rPr lang="ru-RU" dirty="0">
                <a:latin typeface="Times New Roman" panose="02020603050405020304" pitchFamily="18" charset="0"/>
                <a:cs typeface="Times New Roman" panose="02020603050405020304" pitchFamily="18" charset="0"/>
              </a:rPr>
              <a:t>Спасибо за внимание!</a:t>
            </a:r>
          </a:p>
        </p:txBody>
      </p:sp>
    </p:spTree>
    <p:extLst>
      <p:ext uri="{BB962C8B-B14F-4D97-AF65-F5344CB8AC3E}">
        <p14:creationId xmlns:p14="http://schemas.microsoft.com/office/powerpoint/2010/main" val="24339270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1EFE1EB-0BA4-F28C-B420-6B655D95A638}"/>
              </a:ext>
            </a:extLst>
          </p:cNvPr>
          <p:cNvSpPr>
            <a:spLocks noGrp="1"/>
          </p:cNvSpPr>
          <p:nvPr>
            <p:ph type="title"/>
          </p:nvPr>
        </p:nvSpPr>
        <p:spPr/>
        <p:txBody>
          <a:bodyPr/>
          <a:lstStyle/>
          <a:p>
            <a:r>
              <a:rPr lang="ru-RU" dirty="0">
                <a:latin typeface="Times New Roman" panose="02020603050405020304" pitchFamily="18" charset="0"/>
                <a:cs typeface="Times New Roman" panose="02020603050405020304" pitchFamily="18" charset="0"/>
              </a:rPr>
              <a:t>Проблемы обобщения</a:t>
            </a:r>
          </a:p>
        </p:txBody>
      </p:sp>
      <p:sp>
        <p:nvSpPr>
          <p:cNvPr id="3" name="Объект 2">
            <a:extLst>
              <a:ext uri="{FF2B5EF4-FFF2-40B4-BE49-F238E27FC236}">
                <a16:creationId xmlns:a16="http://schemas.microsoft.com/office/drawing/2014/main" id="{492C3582-CD69-7E64-8E65-936DD8893063}"/>
              </a:ext>
            </a:extLst>
          </p:cNvPr>
          <p:cNvSpPr>
            <a:spLocks noGrp="1"/>
          </p:cNvSpPr>
          <p:nvPr>
            <p:ph idx="1"/>
          </p:nvPr>
        </p:nvSpPr>
        <p:spPr/>
        <p:txBody>
          <a:bodyPr/>
          <a:lstStyle/>
          <a:p>
            <a:pPr marL="0" indent="0">
              <a:buNone/>
            </a:pPr>
            <a:r>
              <a:rPr lang="ru-RU" dirty="0">
                <a:latin typeface="Times New Roman" panose="02020603050405020304" pitchFamily="18" charset="0"/>
                <a:cs typeface="Times New Roman" panose="02020603050405020304" pitchFamily="18" charset="0"/>
              </a:rPr>
              <a:t>Задача машинного обучения заключается в написании</a:t>
            </a:r>
            <a:r>
              <a:rPr lang="en-US" dirty="0">
                <a:latin typeface="Times New Roman" panose="02020603050405020304" pitchFamily="18" charset="0"/>
                <a:cs typeface="Times New Roman" panose="02020603050405020304" pitchFamily="18" charset="0"/>
              </a:rPr>
              <a:t> </a:t>
            </a:r>
            <a:r>
              <a:rPr lang="ru-RU" dirty="0">
                <a:latin typeface="Times New Roman" panose="02020603050405020304" pitchFamily="18" charset="0"/>
                <a:cs typeface="Times New Roman" panose="02020603050405020304" pitchFamily="18" charset="0"/>
              </a:rPr>
              <a:t>алгоритмов, которые автоматически выводят общие</a:t>
            </a:r>
            <a:r>
              <a:rPr lang="en-US" dirty="0">
                <a:latin typeface="Times New Roman" panose="02020603050405020304" pitchFamily="18" charset="0"/>
                <a:cs typeface="Times New Roman" panose="02020603050405020304" pitchFamily="18" charset="0"/>
              </a:rPr>
              <a:t> </a:t>
            </a:r>
            <a:r>
              <a:rPr lang="ru-RU" dirty="0">
                <a:latin typeface="Times New Roman" panose="02020603050405020304" pitchFamily="18" charset="0"/>
                <a:cs typeface="Times New Roman" panose="02020603050405020304" pitchFamily="18" charset="0"/>
              </a:rPr>
              <a:t>закономерности из частных случаев.</a:t>
            </a:r>
            <a:r>
              <a:rPr lang="en-US" dirty="0">
                <a:latin typeface="Times New Roman" panose="02020603050405020304" pitchFamily="18" charset="0"/>
                <a:cs typeface="Times New Roman" panose="02020603050405020304" pitchFamily="18" charset="0"/>
              </a:rPr>
              <a:t> </a:t>
            </a:r>
          </a:p>
          <a:p>
            <a:pPr marL="0" indent="0">
              <a:buNone/>
            </a:pPr>
            <a:r>
              <a:rPr lang="ru-RU" dirty="0">
                <a:latin typeface="Times New Roman" panose="02020603050405020304" pitchFamily="18" charset="0"/>
                <a:cs typeface="Times New Roman" panose="02020603050405020304" pitchFamily="18" charset="0"/>
              </a:rPr>
              <a:t>Чаще всего мы хотим найти зависимость вида:</a:t>
            </a:r>
            <a:r>
              <a:rPr lang="en-US" dirty="0">
                <a:latin typeface="Times New Roman" panose="02020603050405020304" pitchFamily="18" charset="0"/>
                <a:cs typeface="Times New Roman" panose="02020603050405020304" pitchFamily="18" charset="0"/>
              </a:rPr>
              <a:t> </a:t>
            </a:r>
          </a:p>
          <a:p>
            <a:pPr marL="0" indent="0">
              <a:buNone/>
            </a:pPr>
            <a:r>
              <a:rPr lang="ru-RU" dirty="0">
                <a:latin typeface="Times New Roman" panose="02020603050405020304" pitchFamily="18" charset="0"/>
                <a:cs typeface="Times New Roman" panose="02020603050405020304" pitchFamily="18" charset="0"/>
              </a:rPr>
              <a:t>f: X </a:t>
            </a:r>
            <a:r>
              <a:rPr lang="en-US" dirty="0">
                <a:latin typeface="Times New Roman" panose="02020603050405020304" pitchFamily="18" charset="0"/>
                <a:cs typeface="Times New Roman" panose="02020603050405020304" pitchFamily="18" charset="0"/>
              </a:rPr>
              <a:t>-&gt;</a:t>
            </a:r>
            <a:r>
              <a:rPr lang="ru-RU" dirty="0">
                <a:latin typeface="Times New Roman" panose="02020603050405020304" pitchFamily="18" charset="0"/>
                <a:cs typeface="Times New Roman" panose="02020603050405020304" pitchFamily="18" charset="0"/>
              </a:rPr>
              <a:t> у, где у - целевые данные, а X - исходные.</a:t>
            </a:r>
            <a:endParaRPr lang="en-US" dirty="0">
              <a:latin typeface="Times New Roman" panose="02020603050405020304" pitchFamily="18" charset="0"/>
              <a:cs typeface="Times New Roman" panose="02020603050405020304" pitchFamily="18" charset="0"/>
            </a:endParaRPr>
          </a:p>
          <a:p>
            <a:pPr marL="0" indent="0">
              <a:buNone/>
            </a:pPr>
            <a:r>
              <a:rPr lang="ru-RU" dirty="0">
                <a:latin typeface="Times New Roman" panose="02020603050405020304" pitchFamily="18" charset="0"/>
                <a:cs typeface="Times New Roman" panose="02020603050405020304" pitchFamily="18" charset="0"/>
              </a:rPr>
              <a:t>Для поиска решения можно собрать большое количество</a:t>
            </a:r>
            <a:r>
              <a:rPr lang="en-US" dirty="0">
                <a:latin typeface="Times New Roman" panose="02020603050405020304" pitchFamily="18" charset="0"/>
                <a:cs typeface="Times New Roman" panose="02020603050405020304" pitchFamily="18" charset="0"/>
              </a:rPr>
              <a:t> </a:t>
            </a:r>
            <a:r>
              <a:rPr lang="ru-RU" dirty="0">
                <a:latin typeface="Times New Roman" panose="02020603050405020304" pitchFamily="18" charset="0"/>
                <a:cs typeface="Times New Roman" panose="02020603050405020304" pitchFamily="18" charset="0"/>
              </a:rPr>
              <a:t>данных (</a:t>
            </a:r>
            <a:r>
              <a:rPr lang="ru-RU" dirty="0" err="1">
                <a:latin typeface="Times New Roman" panose="02020603050405020304" pitchFamily="18" charset="0"/>
                <a:cs typeface="Times New Roman" panose="02020603050405020304" pitchFamily="18" charset="0"/>
              </a:rPr>
              <a:t>supervised</a:t>
            </a:r>
            <a:r>
              <a:rPr lang="ru-RU" dirty="0">
                <a:latin typeface="Times New Roman" panose="02020603050405020304" pitchFamily="18" charset="0"/>
                <a:cs typeface="Times New Roman" panose="02020603050405020304" pitchFamily="18" charset="0"/>
              </a:rPr>
              <a:t> </a:t>
            </a:r>
            <a:r>
              <a:rPr lang="ru-RU" dirty="0" err="1">
                <a:latin typeface="Times New Roman" panose="02020603050405020304" pitchFamily="18" charset="0"/>
                <a:cs typeface="Times New Roman" panose="02020603050405020304" pitchFamily="18" charset="0"/>
              </a:rPr>
              <a:t>learning</a:t>
            </a:r>
            <a:r>
              <a:rPr lang="ru-RU" dirty="0">
                <a:latin typeface="Times New Roman" panose="02020603050405020304" pitchFamily="18" charset="0"/>
                <a:cs typeface="Times New Roman" panose="02020603050405020304" pitchFamily="18" charset="0"/>
              </a:rPr>
              <a:t>, </a:t>
            </a:r>
            <a:r>
              <a:rPr lang="ru-RU" dirty="0" err="1">
                <a:latin typeface="Times New Roman" panose="02020603050405020304" pitchFamily="18" charset="0"/>
                <a:cs typeface="Times New Roman" panose="02020603050405020304" pitchFamily="18" charset="0"/>
              </a:rPr>
              <a:t>weekly-supervised</a:t>
            </a:r>
            <a:r>
              <a:rPr lang="ru-RU" dirty="0">
                <a:latin typeface="Times New Roman" panose="02020603050405020304" pitchFamily="18" charset="0"/>
                <a:cs typeface="Times New Roman" panose="02020603050405020304" pitchFamily="18" charset="0"/>
              </a:rPr>
              <a:t> </a:t>
            </a:r>
            <a:r>
              <a:rPr lang="ru-RU" dirty="0" err="1">
                <a:latin typeface="Times New Roman" panose="02020603050405020304" pitchFamily="18" charset="0"/>
                <a:cs typeface="Times New Roman" panose="02020603050405020304" pitchFamily="18" charset="0"/>
              </a:rPr>
              <a:t>learning</a:t>
            </a:r>
            <a:r>
              <a:rPr lang="ru-RU" dirty="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 </a:t>
            </a:r>
            <a:r>
              <a:rPr lang="ru-RU" dirty="0" err="1">
                <a:latin typeface="Times New Roman" panose="02020603050405020304" pitchFamily="18" charset="0"/>
                <a:cs typeface="Times New Roman" panose="02020603050405020304" pitchFamily="18" charset="0"/>
              </a:rPr>
              <a:t>semi-supervised</a:t>
            </a:r>
            <a:r>
              <a:rPr lang="ru-RU" dirty="0">
                <a:latin typeface="Times New Roman" panose="02020603050405020304" pitchFamily="18" charset="0"/>
                <a:cs typeface="Times New Roman" panose="02020603050405020304" pitchFamily="18" charset="0"/>
              </a:rPr>
              <a:t> </a:t>
            </a:r>
            <a:r>
              <a:rPr lang="ru-RU" dirty="0" err="1">
                <a:latin typeface="Times New Roman" panose="02020603050405020304" pitchFamily="18" charset="0"/>
                <a:cs typeface="Times New Roman" panose="02020603050405020304" pitchFamily="18" charset="0"/>
              </a:rPr>
              <a:t>learning</a:t>
            </a:r>
            <a:r>
              <a:rPr lang="ru-RU"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2287181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1EFE1EB-0BA4-F28C-B420-6B655D95A638}"/>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Shortcut Learning</a:t>
            </a:r>
            <a:endParaRPr lang="ru-RU" dirty="0">
              <a:latin typeface="Times New Roman" panose="02020603050405020304" pitchFamily="18" charset="0"/>
              <a:cs typeface="Times New Roman" panose="02020603050405020304" pitchFamily="18" charset="0"/>
            </a:endParaRPr>
          </a:p>
        </p:txBody>
      </p:sp>
      <p:sp>
        <p:nvSpPr>
          <p:cNvPr id="3" name="Объект 2">
            <a:extLst>
              <a:ext uri="{FF2B5EF4-FFF2-40B4-BE49-F238E27FC236}">
                <a16:creationId xmlns:a16="http://schemas.microsoft.com/office/drawing/2014/main" id="{492C3582-CD69-7E64-8E65-936DD8893063}"/>
              </a:ext>
            </a:extLst>
          </p:cNvPr>
          <p:cNvSpPr>
            <a:spLocks noGrp="1"/>
          </p:cNvSpPr>
          <p:nvPr>
            <p:ph idx="1"/>
          </p:nvPr>
        </p:nvSpPr>
        <p:spPr/>
        <p:txBody>
          <a:bodyPr/>
          <a:lstStyle/>
          <a:p>
            <a:pPr marL="0" indent="0">
              <a:buNone/>
            </a:pPr>
            <a:r>
              <a:rPr lang="ru-RU" dirty="0" err="1">
                <a:latin typeface="Times New Roman" panose="02020603050405020304" pitchFamily="18" charset="0"/>
                <a:cs typeface="Times New Roman" panose="02020603050405020304" pitchFamily="18" charset="0"/>
              </a:rPr>
              <a:t>Shortcut</a:t>
            </a:r>
            <a:r>
              <a:rPr lang="ru-RU" dirty="0">
                <a:latin typeface="Times New Roman" panose="02020603050405020304" pitchFamily="18" charset="0"/>
                <a:cs typeface="Times New Roman" panose="02020603050405020304" pitchFamily="18" charset="0"/>
              </a:rPr>
              <a:t> Learning - явление, когда модели получают верный ответ с помощью неверных в общем случае рассуждений ("</a:t>
            </a:r>
            <a:r>
              <a:rPr lang="ru-RU" dirty="0" err="1">
                <a:latin typeface="Times New Roman" panose="02020603050405020304" pitchFamily="18" charset="0"/>
                <a:cs typeface="Times New Roman" panose="02020603050405020304" pitchFamily="18" charset="0"/>
              </a:rPr>
              <a:t>right</a:t>
            </a:r>
            <a:r>
              <a:rPr lang="ru-RU" dirty="0">
                <a:latin typeface="Times New Roman" panose="02020603050405020304" pitchFamily="18" charset="0"/>
                <a:cs typeface="Times New Roman" panose="02020603050405020304" pitchFamily="18" charset="0"/>
              </a:rPr>
              <a:t> </a:t>
            </a:r>
            <a:r>
              <a:rPr lang="ru-RU" dirty="0" err="1">
                <a:latin typeface="Times New Roman" panose="02020603050405020304" pitchFamily="18" charset="0"/>
                <a:cs typeface="Times New Roman" panose="02020603050405020304" pitchFamily="18" charset="0"/>
              </a:rPr>
              <a:t>for</a:t>
            </a:r>
            <a:r>
              <a:rPr lang="ru-RU" dirty="0">
                <a:latin typeface="Times New Roman" panose="02020603050405020304" pitchFamily="18" charset="0"/>
                <a:cs typeface="Times New Roman" panose="02020603050405020304" pitchFamily="18" charset="0"/>
              </a:rPr>
              <a:t> </a:t>
            </a:r>
            <a:r>
              <a:rPr lang="ru-RU" dirty="0" err="1">
                <a:latin typeface="Times New Roman" panose="02020603050405020304" pitchFamily="18" charset="0"/>
                <a:cs typeface="Times New Roman" panose="02020603050405020304" pitchFamily="18" charset="0"/>
              </a:rPr>
              <a:t>the</a:t>
            </a:r>
            <a:r>
              <a:rPr lang="ru-RU" dirty="0">
                <a:latin typeface="Times New Roman" panose="02020603050405020304" pitchFamily="18" charset="0"/>
                <a:cs typeface="Times New Roman" panose="02020603050405020304" pitchFamily="18" charset="0"/>
              </a:rPr>
              <a:t> </a:t>
            </a:r>
            <a:r>
              <a:rPr lang="ru-RU" dirty="0" err="1">
                <a:latin typeface="Times New Roman" panose="02020603050405020304" pitchFamily="18" charset="0"/>
                <a:cs typeface="Times New Roman" panose="02020603050405020304" pitchFamily="18" charset="0"/>
              </a:rPr>
              <a:t>wrong</a:t>
            </a:r>
            <a:r>
              <a:rPr lang="ru-RU" dirty="0">
                <a:latin typeface="Times New Roman" panose="02020603050405020304" pitchFamily="18" charset="0"/>
                <a:cs typeface="Times New Roman" panose="02020603050405020304" pitchFamily="18" charset="0"/>
              </a:rPr>
              <a:t> </a:t>
            </a:r>
            <a:r>
              <a:rPr lang="ru-RU" dirty="0" err="1">
                <a:latin typeface="Times New Roman" panose="02020603050405020304" pitchFamily="18" charset="0"/>
                <a:cs typeface="Times New Roman" panose="02020603050405020304" pitchFamily="18" charset="0"/>
              </a:rPr>
              <a:t>reasons</a:t>
            </a:r>
            <a:r>
              <a:rPr lang="ru-RU" dirty="0">
                <a:latin typeface="Times New Roman" panose="02020603050405020304" pitchFamily="18" charset="0"/>
                <a:cs typeface="Times New Roman" panose="02020603050405020304" pitchFamily="18" charset="0"/>
              </a:rPr>
              <a:t>"), которые хорошо работают только для обучающего распределения данных.</a:t>
            </a:r>
          </a:p>
        </p:txBody>
      </p:sp>
      <p:pic>
        <p:nvPicPr>
          <p:cNvPr id="9" name="Рисунок 8">
            <a:extLst>
              <a:ext uri="{FF2B5EF4-FFF2-40B4-BE49-F238E27FC236}">
                <a16:creationId xmlns:a16="http://schemas.microsoft.com/office/drawing/2014/main" id="{587BB4A3-1707-0DF8-A4B9-E7568ADB2A5B}"/>
              </a:ext>
            </a:extLst>
          </p:cNvPr>
          <p:cNvPicPr>
            <a:picLocks noChangeAspect="1"/>
          </p:cNvPicPr>
          <p:nvPr/>
        </p:nvPicPr>
        <p:blipFill>
          <a:blip r:embed="rId2"/>
          <a:stretch>
            <a:fillRect/>
          </a:stretch>
        </p:blipFill>
        <p:spPr>
          <a:xfrm>
            <a:off x="1366177" y="3508898"/>
            <a:ext cx="9459645" cy="2667372"/>
          </a:xfrm>
          <a:prstGeom prst="rect">
            <a:avLst/>
          </a:prstGeom>
        </p:spPr>
      </p:pic>
    </p:spTree>
    <p:extLst>
      <p:ext uri="{BB962C8B-B14F-4D97-AF65-F5344CB8AC3E}">
        <p14:creationId xmlns:p14="http://schemas.microsoft.com/office/powerpoint/2010/main" val="1554210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Рисунок 12">
            <a:extLst>
              <a:ext uri="{FF2B5EF4-FFF2-40B4-BE49-F238E27FC236}">
                <a16:creationId xmlns:a16="http://schemas.microsoft.com/office/drawing/2014/main" id="{36C67BAB-0BB9-6089-8B65-C38CF8EA1FB5}"/>
              </a:ext>
            </a:extLst>
          </p:cNvPr>
          <p:cNvPicPr>
            <a:picLocks noChangeAspect="1"/>
          </p:cNvPicPr>
          <p:nvPr/>
        </p:nvPicPr>
        <p:blipFill>
          <a:blip r:embed="rId2"/>
          <a:stretch>
            <a:fillRect/>
          </a:stretch>
        </p:blipFill>
        <p:spPr>
          <a:xfrm>
            <a:off x="8865001" y="790943"/>
            <a:ext cx="3180139" cy="2035289"/>
          </a:xfrm>
          <a:prstGeom prst="rect">
            <a:avLst/>
          </a:prstGeom>
        </p:spPr>
      </p:pic>
      <p:pic>
        <p:nvPicPr>
          <p:cNvPr id="7" name="Объект 6">
            <a:extLst>
              <a:ext uri="{FF2B5EF4-FFF2-40B4-BE49-F238E27FC236}">
                <a16:creationId xmlns:a16="http://schemas.microsoft.com/office/drawing/2014/main" id="{ECCD042A-86C1-E807-67A5-C4735753EBA1}"/>
              </a:ext>
            </a:extLst>
          </p:cNvPr>
          <p:cNvPicPr>
            <a:picLocks noGrp="1" noChangeAspect="1"/>
          </p:cNvPicPr>
          <p:nvPr>
            <p:ph idx="1"/>
          </p:nvPr>
        </p:nvPicPr>
        <p:blipFill>
          <a:blip r:embed="rId3"/>
          <a:stretch>
            <a:fillRect/>
          </a:stretch>
        </p:blipFill>
        <p:spPr>
          <a:xfrm>
            <a:off x="146860" y="977386"/>
            <a:ext cx="5568764" cy="4500618"/>
          </a:xfrm>
        </p:spPr>
      </p:pic>
      <p:pic>
        <p:nvPicPr>
          <p:cNvPr id="11" name="Рисунок 10">
            <a:extLst>
              <a:ext uri="{FF2B5EF4-FFF2-40B4-BE49-F238E27FC236}">
                <a16:creationId xmlns:a16="http://schemas.microsoft.com/office/drawing/2014/main" id="{7F6E8E50-1AE8-7AEA-5AE2-3B93FC587FBA}"/>
              </a:ext>
            </a:extLst>
          </p:cNvPr>
          <p:cNvPicPr>
            <a:picLocks noChangeAspect="1"/>
          </p:cNvPicPr>
          <p:nvPr/>
        </p:nvPicPr>
        <p:blipFill>
          <a:blip r:embed="rId4"/>
          <a:stretch>
            <a:fillRect/>
          </a:stretch>
        </p:blipFill>
        <p:spPr>
          <a:xfrm>
            <a:off x="5833024" y="790943"/>
            <a:ext cx="3057098" cy="2035289"/>
          </a:xfrm>
          <a:prstGeom prst="rect">
            <a:avLst/>
          </a:prstGeom>
        </p:spPr>
      </p:pic>
      <p:pic>
        <p:nvPicPr>
          <p:cNvPr id="15" name="Рисунок 14">
            <a:extLst>
              <a:ext uri="{FF2B5EF4-FFF2-40B4-BE49-F238E27FC236}">
                <a16:creationId xmlns:a16="http://schemas.microsoft.com/office/drawing/2014/main" id="{255DAAC1-561B-6030-BCC3-7492BC4CB325}"/>
              </a:ext>
            </a:extLst>
          </p:cNvPr>
          <p:cNvPicPr>
            <a:picLocks noChangeAspect="1"/>
          </p:cNvPicPr>
          <p:nvPr/>
        </p:nvPicPr>
        <p:blipFill>
          <a:blip r:embed="rId5"/>
          <a:stretch>
            <a:fillRect/>
          </a:stretch>
        </p:blipFill>
        <p:spPr>
          <a:xfrm>
            <a:off x="5833024" y="3057098"/>
            <a:ext cx="6163136" cy="2646669"/>
          </a:xfrm>
          <a:prstGeom prst="rect">
            <a:avLst/>
          </a:prstGeom>
        </p:spPr>
      </p:pic>
    </p:spTree>
    <p:extLst>
      <p:ext uri="{BB962C8B-B14F-4D97-AF65-F5344CB8AC3E}">
        <p14:creationId xmlns:p14="http://schemas.microsoft.com/office/powerpoint/2010/main" val="28472568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Объект 4">
            <a:extLst>
              <a:ext uri="{FF2B5EF4-FFF2-40B4-BE49-F238E27FC236}">
                <a16:creationId xmlns:a16="http://schemas.microsoft.com/office/drawing/2014/main" id="{311CF8A9-19D3-7248-B0D0-583093C151B0}"/>
              </a:ext>
            </a:extLst>
          </p:cNvPr>
          <p:cNvPicPr>
            <a:picLocks noGrp="1" noChangeAspect="1"/>
          </p:cNvPicPr>
          <p:nvPr>
            <p:ph idx="1"/>
          </p:nvPr>
        </p:nvPicPr>
        <p:blipFill>
          <a:blip r:embed="rId2"/>
          <a:stretch>
            <a:fillRect/>
          </a:stretch>
        </p:blipFill>
        <p:spPr>
          <a:xfrm>
            <a:off x="1460787" y="469819"/>
            <a:ext cx="9270426" cy="5918361"/>
          </a:xfrm>
        </p:spPr>
      </p:pic>
    </p:spTree>
    <p:extLst>
      <p:ext uri="{BB962C8B-B14F-4D97-AF65-F5344CB8AC3E}">
        <p14:creationId xmlns:p14="http://schemas.microsoft.com/office/powerpoint/2010/main" val="40046733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1EFE1EB-0BA4-F28C-B420-6B655D95A638}"/>
              </a:ext>
            </a:extLst>
          </p:cNvPr>
          <p:cNvSpPr>
            <a:spLocks noGrp="1"/>
          </p:cNvSpPr>
          <p:nvPr>
            <p:ph type="title"/>
          </p:nvPr>
        </p:nvSpPr>
        <p:spPr>
          <a:xfrm>
            <a:off x="591312" y="584991"/>
            <a:ext cx="11100816" cy="878050"/>
          </a:xfrm>
        </p:spPr>
        <p:txBody>
          <a:bodyPr>
            <a:normAutofit fontScale="90000"/>
          </a:bodyPr>
          <a:lstStyle/>
          <a:p>
            <a:r>
              <a:rPr lang="ru-RU" dirty="0">
                <a:latin typeface="Times New Roman" panose="02020603050405020304" pitchFamily="18" charset="0"/>
                <a:cs typeface="Times New Roman" panose="02020603050405020304" pitchFamily="18" charset="0"/>
              </a:rPr>
              <a:t>Уровни обобщения моделей машинного обучения</a:t>
            </a:r>
          </a:p>
        </p:txBody>
      </p:sp>
      <p:sp>
        <p:nvSpPr>
          <p:cNvPr id="3" name="Объект 2">
            <a:extLst>
              <a:ext uri="{FF2B5EF4-FFF2-40B4-BE49-F238E27FC236}">
                <a16:creationId xmlns:a16="http://schemas.microsoft.com/office/drawing/2014/main" id="{492C3582-CD69-7E64-8E65-936DD8893063}"/>
              </a:ext>
            </a:extLst>
          </p:cNvPr>
          <p:cNvSpPr>
            <a:spLocks noGrp="1"/>
          </p:cNvSpPr>
          <p:nvPr>
            <p:ph idx="1"/>
          </p:nvPr>
        </p:nvSpPr>
        <p:spPr>
          <a:xfrm>
            <a:off x="838200" y="1719073"/>
            <a:ext cx="10515600" cy="4457198"/>
          </a:xfrm>
        </p:spPr>
        <p:txBody>
          <a:bodyPr>
            <a:normAutofit lnSpcReduction="10000"/>
          </a:bodyPr>
          <a:lstStyle/>
          <a:p>
            <a:pPr>
              <a:buFont typeface="Wingdings" panose="05000000000000000000" pitchFamily="2" charset="2"/>
              <a:buChar char="Ø"/>
            </a:pPr>
            <a:r>
              <a:rPr lang="ru-RU" dirty="0" err="1">
                <a:latin typeface="Times New Roman" panose="02020603050405020304" pitchFamily="18" charset="0"/>
                <a:cs typeface="Times New Roman" panose="02020603050405020304" pitchFamily="18" charset="0"/>
              </a:rPr>
              <a:t>Uninformative</a:t>
            </a:r>
            <a:r>
              <a:rPr lang="ru-RU" dirty="0">
                <a:latin typeface="Times New Roman" panose="02020603050405020304" pitchFamily="18" charset="0"/>
                <a:cs typeface="Times New Roman" panose="02020603050405020304" pitchFamily="18" charset="0"/>
              </a:rPr>
              <a:t> </a:t>
            </a:r>
            <a:r>
              <a:rPr lang="ru-RU" dirty="0" err="1">
                <a:latin typeface="Times New Roman" panose="02020603050405020304" pitchFamily="18" charset="0"/>
                <a:cs typeface="Times New Roman" panose="02020603050405020304" pitchFamily="18" charset="0"/>
              </a:rPr>
              <a:t>features</a:t>
            </a:r>
            <a:r>
              <a:rPr lang="ru-RU" dirty="0">
                <a:latin typeface="Times New Roman" panose="02020603050405020304" pitchFamily="18" charset="0"/>
                <a:cs typeface="Times New Roman" panose="02020603050405020304" pitchFamily="18" charset="0"/>
              </a:rPr>
              <a:t>. Модель использует признаки, которые не позволяют эффективно предсказывать ответ даже на обучающей выборке, например, нейронная сеть со случайно инициализированным выходным слоем.</a:t>
            </a:r>
          </a:p>
          <a:p>
            <a:pPr>
              <a:buFont typeface="Wingdings" panose="05000000000000000000" pitchFamily="2" charset="2"/>
              <a:buChar char="Ø"/>
            </a:pPr>
            <a:r>
              <a:rPr lang="ru-RU" dirty="0" err="1">
                <a:latin typeface="Times New Roman" panose="02020603050405020304" pitchFamily="18" charset="0"/>
                <a:cs typeface="Times New Roman" panose="02020603050405020304" pitchFamily="18" charset="0"/>
              </a:rPr>
              <a:t>Overfitting</a:t>
            </a:r>
            <a:r>
              <a:rPr lang="ru-RU" dirty="0">
                <a:latin typeface="Times New Roman" panose="02020603050405020304" pitchFamily="18" charset="0"/>
                <a:cs typeface="Times New Roman" panose="02020603050405020304" pitchFamily="18" charset="0"/>
              </a:rPr>
              <a:t> </a:t>
            </a:r>
            <a:r>
              <a:rPr lang="ru-RU" dirty="0" err="1">
                <a:latin typeface="Times New Roman" panose="02020603050405020304" pitchFamily="18" charset="0"/>
                <a:cs typeface="Times New Roman" panose="02020603050405020304" pitchFamily="18" charset="0"/>
              </a:rPr>
              <a:t>features</a:t>
            </a:r>
            <a:r>
              <a:rPr lang="ru-RU" dirty="0">
                <a:latin typeface="Times New Roman" panose="02020603050405020304" pitchFamily="18" charset="0"/>
                <a:cs typeface="Times New Roman" panose="02020603050405020304" pitchFamily="18" charset="0"/>
              </a:rPr>
              <a:t>. Модель использует признаки, которые позволяют эффективно предсказывать ответ на обучающей выборке, но не на всем распределении, из которого получена эта выборка.</a:t>
            </a:r>
          </a:p>
          <a:p>
            <a:pPr>
              <a:buFont typeface="Wingdings" panose="05000000000000000000" pitchFamily="2" charset="2"/>
              <a:buChar char="Ø"/>
            </a:pPr>
            <a:r>
              <a:rPr lang="ru-RU" dirty="0" err="1">
                <a:latin typeface="Times New Roman" panose="02020603050405020304" pitchFamily="18" charset="0"/>
                <a:cs typeface="Times New Roman" panose="02020603050405020304" pitchFamily="18" charset="0"/>
              </a:rPr>
              <a:t>Shortcut</a:t>
            </a:r>
            <a:r>
              <a:rPr lang="ru-RU" dirty="0">
                <a:latin typeface="Times New Roman" panose="02020603050405020304" pitchFamily="18" charset="0"/>
                <a:cs typeface="Times New Roman" panose="02020603050405020304" pitchFamily="18" charset="0"/>
              </a:rPr>
              <a:t> </a:t>
            </a:r>
            <a:r>
              <a:rPr lang="ru-RU" dirty="0" err="1">
                <a:latin typeface="Times New Roman" panose="02020603050405020304" pitchFamily="18" charset="0"/>
                <a:cs typeface="Times New Roman" panose="02020603050405020304" pitchFamily="18" charset="0"/>
              </a:rPr>
              <a:t>features</a:t>
            </a:r>
            <a:r>
              <a:rPr lang="ru-RU" dirty="0">
                <a:latin typeface="Times New Roman" panose="02020603050405020304" pitchFamily="18" charset="0"/>
                <a:cs typeface="Times New Roman" panose="02020603050405020304" pitchFamily="18" charset="0"/>
              </a:rPr>
              <a:t>. Модель использует признаки, которые позволяют эффективно предсказывать ответ на распределении данных P(х, у), из которого взята обучающая (и, как правило, тестовая) выборка.</a:t>
            </a:r>
          </a:p>
          <a:p>
            <a:pPr>
              <a:buFont typeface="Wingdings" panose="05000000000000000000" pitchFamily="2" charset="2"/>
              <a:buChar char="Ø"/>
            </a:pPr>
            <a:r>
              <a:rPr lang="ru-RU" dirty="0" err="1">
                <a:latin typeface="Times New Roman" panose="02020603050405020304" pitchFamily="18" charset="0"/>
                <a:cs typeface="Times New Roman" panose="02020603050405020304" pitchFamily="18" charset="0"/>
              </a:rPr>
              <a:t>Intended</a:t>
            </a:r>
            <a:r>
              <a:rPr lang="ru-RU" dirty="0">
                <a:latin typeface="Times New Roman" panose="02020603050405020304" pitchFamily="18" charset="0"/>
                <a:cs typeface="Times New Roman" panose="02020603050405020304" pitchFamily="18" charset="0"/>
              </a:rPr>
              <a:t> </a:t>
            </a:r>
            <a:r>
              <a:rPr lang="ru-RU" dirty="0" err="1">
                <a:latin typeface="Times New Roman" panose="02020603050405020304" pitchFamily="18" charset="0"/>
                <a:cs typeface="Times New Roman" panose="02020603050405020304" pitchFamily="18" charset="0"/>
              </a:rPr>
              <a:t>features</a:t>
            </a:r>
            <a:r>
              <a:rPr lang="ru-RU" dirty="0">
                <a:latin typeface="Times New Roman" panose="02020603050405020304" pitchFamily="18" charset="0"/>
                <a:cs typeface="Times New Roman" panose="02020603050405020304" pitchFamily="18" charset="0"/>
              </a:rPr>
              <a:t>. Модель использует признаки, которые позволяют эффективно предсказывать ответ в общем случае. Такие признаки будут хорошо работать и вне обучающего распределения данных, когда "обходные пути" закрыты (например, объект находится на необычном фоне, в необычной позиции, имеет необычную текстуру и пр.).</a:t>
            </a:r>
          </a:p>
        </p:txBody>
      </p:sp>
    </p:spTree>
    <p:extLst>
      <p:ext uri="{BB962C8B-B14F-4D97-AF65-F5344CB8AC3E}">
        <p14:creationId xmlns:p14="http://schemas.microsoft.com/office/powerpoint/2010/main" val="10523508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1EFE1EB-0BA4-F28C-B420-6B655D95A638}"/>
              </a:ext>
            </a:extLst>
          </p:cNvPr>
          <p:cNvSpPr>
            <a:spLocks noGrp="1"/>
          </p:cNvSpPr>
          <p:nvPr>
            <p:ph type="title"/>
          </p:nvPr>
        </p:nvSpPr>
        <p:spPr>
          <a:xfrm>
            <a:off x="591312" y="584991"/>
            <a:ext cx="11100816" cy="878050"/>
          </a:xfrm>
        </p:spPr>
        <p:txBody>
          <a:bodyPr>
            <a:normAutofit fontScale="90000"/>
          </a:bodyPr>
          <a:lstStyle/>
          <a:p>
            <a:r>
              <a:rPr lang="ru-RU" dirty="0">
                <a:latin typeface="Times New Roman" panose="02020603050405020304" pitchFamily="18" charset="0"/>
                <a:cs typeface="Times New Roman" panose="02020603050405020304" pitchFamily="18" charset="0"/>
              </a:rPr>
              <a:t>Уровни обобщения моделей машинного обучения</a:t>
            </a:r>
          </a:p>
        </p:txBody>
      </p:sp>
      <p:sp>
        <p:nvSpPr>
          <p:cNvPr id="3" name="Объект 2">
            <a:extLst>
              <a:ext uri="{FF2B5EF4-FFF2-40B4-BE49-F238E27FC236}">
                <a16:creationId xmlns:a16="http://schemas.microsoft.com/office/drawing/2014/main" id="{492C3582-CD69-7E64-8E65-936DD8893063}"/>
              </a:ext>
            </a:extLst>
          </p:cNvPr>
          <p:cNvSpPr>
            <a:spLocks noGrp="1"/>
          </p:cNvSpPr>
          <p:nvPr>
            <p:ph idx="1"/>
          </p:nvPr>
        </p:nvSpPr>
        <p:spPr>
          <a:xfrm>
            <a:off x="838200" y="1719072"/>
            <a:ext cx="10515600" cy="4639055"/>
          </a:xfrm>
        </p:spPr>
        <p:txBody>
          <a:bodyPr>
            <a:normAutofit/>
          </a:bodyPr>
          <a:lstStyle/>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distributional shift – </a:t>
            </a:r>
            <a:r>
              <a:rPr lang="ru-RU" dirty="0">
                <a:latin typeface="Times New Roman" panose="02020603050405020304" pitchFamily="18" charset="0"/>
                <a:cs typeface="Times New Roman" panose="02020603050405020304" pitchFamily="18" charset="0"/>
              </a:rPr>
              <a:t>ситуация, когда распределение данных отличается при обучении и применении.</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out-of-distribution </a:t>
            </a:r>
            <a:r>
              <a:rPr lang="ru-RU" dirty="0">
                <a:latin typeface="Times New Roman" panose="02020603050405020304" pitchFamily="18" charset="0"/>
                <a:cs typeface="Times New Roman" panose="02020603050405020304" pitchFamily="18" charset="0"/>
              </a:rPr>
              <a:t>обобщение (</a:t>
            </a:r>
            <a:r>
              <a:rPr lang="en-US" dirty="0">
                <a:latin typeface="Times New Roman" panose="02020603050405020304" pitchFamily="18" charset="0"/>
                <a:cs typeface="Times New Roman" panose="02020603050405020304" pitchFamily="18" charset="0"/>
              </a:rPr>
              <a:t>OOD generalization) – </a:t>
            </a:r>
            <a:r>
              <a:rPr lang="ru-RU" dirty="0">
                <a:latin typeface="Times New Roman" panose="02020603050405020304" pitchFamily="18" charset="0"/>
                <a:cs typeface="Times New Roman" panose="02020603050405020304" pitchFamily="18" charset="0"/>
              </a:rPr>
              <a:t>хорошая работа модели в условиях сдвига данных</a:t>
            </a:r>
          </a:p>
          <a:p>
            <a:pPr marL="0" indent="0">
              <a:buNone/>
            </a:pPr>
            <a:endParaRPr lang="ru-RU" dirty="0">
              <a:latin typeface="Times New Roman" panose="02020603050405020304" pitchFamily="18" charset="0"/>
              <a:cs typeface="Times New Roman" panose="02020603050405020304" pitchFamily="18" charset="0"/>
            </a:endParaRPr>
          </a:p>
          <a:p>
            <a:pPr marL="0" indent="0">
              <a:buNone/>
            </a:pPr>
            <a:endParaRPr lang="ru-RU" dirty="0">
              <a:latin typeface="Times New Roman" panose="02020603050405020304" pitchFamily="18" charset="0"/>
              <a:cs typeface="Times New Roman" panose="02020603050405020304" pitchFamily="18" charset="0"/>
            </a:endParaRPr>
          </a:p>
          <a:p>
            <a:pPr marL="617220" lvl="1" indent="-342900">
              <a:buAutoNum type="arabicParenR"/>
            </a:pPr>
            <a:r>
              <a:rPr lang="en-US" i="0" dirty="0">
                <a:latin typeface="Times New Roman" panose="02020603050405020304" pitchFamily="18" charset="0"/>
                <a:cs typeface="Times New Roman" panose="02020603050405020304" pitchFamily="18" charset="0"/>
              </a:rPr>
              <a:t>If an image classifier was trained on photo images, would it work on </a:t>
            </a:r>
            <a:r>
              <a:rPr lang="en-US" i="0" dirty="0" err="1">
                <a:latin typeface="Times New Roman" panose="02020603050405020304" pitchFamily="18" charset="0"/>
                <a:cs typeface="Times New Roman" panose="02020603050405020304" pitchFamily="18" charset="0"/>
              </a:rPr>
              <a:t>sketchimages</a:t>
            </a:r>
            <a:r>
              <a:rPr lang="en-US" i="0" dirty="0">
                <a:latin typeface="Times New Roman" panose="02020603050405020304" pitchFamily="18" charset="0"/>
                <a:cs typeface="Times New Roman" panose="02020603050405020304" pitchFamily="18" charset="0"/>
              </a:rPr>
              <a:t>?</a:t>
            </a:r>
            <a:endParaRPr lang="ru-RU" i="0" dirty="0">
              <a:latin typeface="Times New Roman" panose="02020603050405020304" pitchFamily="18" charset="0"/>
              <a:cs typeface="Times New Roman" panose="02020603050405020304" pitchFamily="18" charset="0"/>
            </a:endParaRPr>
          </a:p>
          <a:p>
            <a:pPr marL="617220" lvl="1" indent="-342900">
              <a:buAutoNum type="arabicParenR"/>
            </a:pPr>
            <a:r>
              <a:rPr lang="en-US" i="0" dirty="0">
                <a:latin typeface="Times New Roman" panose="02020603050405020304" pitchFamily="18" charset="0"/>
                <a:cs typeface="Times New Roman" panose="02020603050405020304" pitchFamily="18" charset="0"/>
              </a:rPr>
              <a:t>What if a car detector trained using urban images is tested in </a:t>
            </a:r>
            <a:r>
              <a:rPr lang="en-US" i="0" dirty="0" err="1">
                <a:latin typeface="Times New Roman" panose="02020603050405020304" pitchFamily="18" charset="0"/>
                <a:cs typeface="Times New Roman" panose="02020603050405020304" pitchFamily="18" charset="0"/>
              </a:rPr>
              <a:t>ruralenvironments</a:t>
            </a:r>
            <a:r>
              <a:rPr lang="en-US" i="0" dirty="0">
                <a:latin typeface="Times New Roman" panose="02020603050405020304" pitchFamily="18" charset="0"/>
                <a:cs typeface="Times New Roman" panose="02020603050405020304" pitchFamily="18" charset="0"/>
              </a:rPr>
              <a:t>?</a:t>
            </a:r>
            <a:endParaRPr lang="ru-RU" i="0" dirty="0">
              <a:latin typeface="Times New Roman" panose="02020603050405020304" pitchFamily="18" charset="0"/>
              <a:cs typeface="Times New Roman" panose="02020603050405020304" pitchFamily="18" charset="0"/>
            </a:endParaRPr>
          </a:p>
          <a:p>
            <a:pPr marL="617220" lvl="1" indent="-342900">
              <a:buAutoNum type="arabicParenR"/>
            </a:pPr>
            <a:r>
              <a:rPr lang="en-US" i="0" dirty="0">
                <a:latin typeface="Times New Roman" panose="02020603050405020304" pitchFamily="18" charset="0"/>
                <a:cs typeface="Times New Roman" panose="02020603050405020304" pitchFamily="18" charset="0"/>
              </a:rPr>
              <a:t>Can a health status classifier trained using one patient's </a:t>
            </a:r>
            <a:r>
              <a:rPr lang="en-US" i="0" dirty="0" err="1">
                <a:latin typeface="Times New Roman" panose="02020603050405020304" pitchFamily="18" charset="0"/>
                <a:cs typeface="Times New Roman" panose="02020603050405020304" pitchFamily="18" charset="0"/>
              </a:rPr>
              <a:t>electrocardiogramdata</a:t>
            </a:r>
            <a:r>
              <a:rPr lang="en-US" i="0" dirty="0">
                <a:latin typeface="Times New Roman" panose="02020603050405020304" pitchFamily="18" charset="0"/>
                <a:cs typeface="Times New Roman" panose="02020603050405020304" pitchFamily="18" charset="0"/>
              </a:rPr>
              <a:t> be used to diagnose another patient's health status?</a:t>
            </a:r>
            <a:endParaRPr lang="ru-RU" i="0" dirty="0">
              <a:latin typeface="Times New Roman" panose="02020603050405020304" pitchFamily="18" charset="0"/>
              <a:cs typeface="Times New Roman" panose="02020603050405020304" pitchFamily="18" charset="0"/>
            </a:endParaRPr>
          </a:p>
          <a:p>
            <a:pPr marL="274320" lvl="1" indent="0">
              <a:buNone/>
            </a:pPr>
            <a:r>
              <a:rPr lang="en-US" i="0" dirty="0">
                <a:latin typeface="Times New Roman" panose="02020603050405020304" pitchFamily="18" charset="0"/>
                <a:cs typeface="Times New Roman" panose="02020603050405020304" pitchFamily="18" charset="0"/>
              </a:rPr>
              <a:t>(Zhou et al., 2021)</a:t>
            </a:r>
            <a:endParaRPr lang="ru-RU" i="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026832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a:extLst>
              <a:ext uri="{FF2B5EF4-FFF2-40B4-BE49-F238E27FC236}">
                <a16:creationId xmlns:a16="http://schemas.microsoft.com/office/drawing/2014/main" id="{492C3582-CD69-7E64-8E65-936DD8893063}"/>
              </a:ext>
            </a:extLst>
          </p:cNvPr>
          <p:cNvSpPr>
            <a:spLocks noGrp="1"/>
          </p:cNvSpPr>
          <p:nvPr>
            <p:ph idx="1"/>
          </p:nvPr>
        </p:nvSpPr>
        <p:spPr>
          <a:xfrm>
            <a:off x="7185273" y="392372"/>
            <a:ext cx="4642104" cy="3538183"/>
          </a:xfrm>
        </p:spPr>
        <p:txBody>
          <a:bodyPr>
            <a:normAutofit/>
          </a:bodyPr>
          <a:lstStyle/>
          <a:p>
            <a:pPr>
              <a:buFont typeface="Wingdings" panose="05000000000000000000" pitchFamily="2" charset="2"/>
              <a:buChar char="Ø"/>
            </a:pPr>
            <a:r>
              <a:rPr lang="ru-RU" dirty="0">
                <a:latin typeface="Times New Roman" panose="02020603050405020304" pitchFamily="18" charset="0"/>
                <a:cs typeface="Times New Roman" panose="02020603050405020304" pitchFamily="18" charset="0"/>
              </a:rPr>
              <a:t>В 2013 году оказалось, что при помощи простых паттернов шума можно сломать работу классификатора.</a:t>
            </a:r>
          </a:p>
          <a:p>
            <a:pPr>
              <a:buFont typeface="Wingdings" panose="05000000000000000000" pitchFamily="2" charset="2"/>
              <a:buChar char="Ø"/>
            </a:pPr>
            <a:r>
              <a:rPr lang="ru-RU" dirty="0">
                <a:latin typeface="Times New Roman" panose="02020603050405020304" pitchFamily="18" charset="0"/>
                <a:cs typeface="Times New Roman" panose="02020603050405020304" pitchFamily="18" charset="0"/>
              </a:rPr>
              <a:t>Тот же паттерн шума заставлял ошибаться на том же изображении и другие сети, обученные с другими </a:t>
            </a:r>
            <a:r>
              <a:rPr lang="ru-RU" dirty="0" err="1">
                <a:latin typeface="Times New Roman" panose="02020603050405020304" pitchFamily="18" charset="0"/>
                <a:cs typeface="Times New Roman" panose="02020603050405020304" pitchFamily="18" charset="0"/>
              </a:rPr>
              <a:t>гиперпараметрами</a:t>
            </a:r>
            <a:r>
              <a:rPr lang="ru-RU" dirty="0">
                <a:latin typeface="Times New Roman" panose="02020603050405020304" pitchFamily="18" charset="0"/>
                <a:cs typeface="Times New Roman" panose="02020603050405020304" pitchFamily="18" charset="0"/>
              </a:rPr>
              <a:t> и на других </a:t>
            </a:r>
            <a:r>
              <a:rPr lang="ru-RU" dirty="0" err="1">
                <a:latin typeface="Times New Roman" panose="02020603050405020304" pitchFamily="18" charset="0"/>
                <a:cs typeface="Times New Roman" panose="02020603050405020304" pitchFamily="18" charset="0"/>
              </a:rPr>
              <a:t>подвыборках</a:t>
            </a:r>
            <a:r>
              <a:rPr lang="ru-RU" dirty="0">
                <a:latin typeface="Times New Roman" panose="02020603050405020304" pitchFamily="18" charset="0"/>
                <a:cs typeface="Times New Roman" panose="02020603050405020304" pitchFamily="18" charset="0"/>
              </a:rPr>
              <a:t> обучающих данных.</a:t>
            </a:r>
            <a:endParaRPr lang="ru-RU" i="0" dirty="0">
              <a:latin typeface="Times New Roman" panose="02020603050405020304" pitchFamily="18" charset="0"/>
              <a:cs typeface="Times New Roman" panose="02020603050405020304" pitchFamily="18" charset="0"/>
            </a:endParaRPr>
          </a:p>
        </p:txBody>
      </p:sp>
      <p:pic>
        <p:nvPicPr>
          <p:cNvPr id="6" name="Untitled video - Made with Clipchamp">
            <a:hlinkClick r:id="" action="ppaction://media"/>
            <a:extLst>
              <a:ext uri="{FF2B5EF4-FFF2-40B4-BE49-F238E27FC236}">
                <a16:creationId xmlns:a16="http://schemas.microsoft.com/office/drawing/2014/main" id="{98E8ECE9-F23A-9F40-1558-DC92D9B58C0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76898" y="1600200"/>
            <a:ext cx="6492875" cy="3657600"/>
          </a:xfrm>
          <a:prstGeom prst="rect">
            <a:avLst/>
          </a:prstGeom>
        </p:spPr>
      </p:pic>
      <p:pic>
        <p:nvPicPr>
          <p:cNvPr id="7" name="Рисунок 6">
            <a:extLst>
              <a:ext uri="{FF2B5EF4-FFF2-40B4-BE49-F238E27FC236}">
                <a16:creationId xmlns:a16="http://schemas.microsoft.com/office/drawing/2014/main" id="{92FB5FB9-BD02-7071-CC3E-EA8F37B483F5}"/>
              </a:ext>
            </a:extLst>
          </p:cNvPr>
          <p:cNvPicPr>
            <a:picLocks noChangeAspect="1"/>
          </p:cNvPicPr>
          <p:nvPr/>
        </p:nvPicPr>
        <p:blipFill>
          <a:blip r:embed="rId5"/>
          <a:stretch>
            <a:fillRect/>
          </a:stretch>
        </p:blipFill>
        <p:spPr>
          <a:xfrm>
            <a:off x="7330673" y="3800901"/>
            <a:ext cx="4141527" cy="2749156"/>
          </a:xfrm>
          <a:prstGeom prst="rect">
            <a:avLst/>
          </a:prstGeom>
        </p:spPr>
      </p:pic>
    </p:spTree>
    <p:extLst>
      <p:ext uri="{BB962C8B-B14F-4D97-AF65-F5344CB8AC3E}">
        <p14:creationId xmlns:p14="http://schemas.microsoft.com/office/powerpoint/2010/main" val="1362662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16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1EFE1EB-0BA4-F28C-B420-6B655D95A638}"/>
              </a:ext>
            </a:extLst>
          </p:cNvPr>
          <p:cNvSpPr>
            <a:spLocks noGrp="1"/>
          </p:cNvSpPr>
          <p:nvPr>
            <p:ph type="title"/>
          </p:nvPr>
        </p:nvSpPr>
        <p:spPr>
          <a:xfrm>
            <a:off x="591312" y="584991"/>
            <a:ext cx="11100816" cy="878050"/>
          </a:xfrm>
        </p:spPr>
        <p:txBody>
          <a:bodyPr>
            <a:normAutofit/>
          </a:bodyPr>
          <a:lstStyle/>
          <a:p>
            <a:r>
              <a:rPr lang="ru-RU" dirty="0">
                <a:latin typeface="Times New Roman" panose="02020603050405020304" pitchFamily="18" charset="0"/>
                <a:cs typeface="Times New Roman" panose="02020603050405020304" pitchFamily="18" charset="0"/>
              </a:rPr>
              <a:t>Стресс-тесты для диагностики работы</a:t>
            </a:r>
          </a:p>
        </p:txBody>
      </p:sp>
      <p:sp>
        <p:nvSpPr>
          <p:cNvPr id="3" name="Объект 2">
            <a:extLst>
              <a:ext uri="{FF2B5EF4-FFF2-40B4-BE49-F238E27FC236}">
                <a16:creationId xmlns:a16="http://schemas.microsoft.com/office/drawing/2014/main" id="{492C3582-CD69-7E64-8E65-936DD8893063}"/>
              </a:ext>
            </a:extLst>
          </p:cNvPr>
          <p:cNvSpPr>
            <a:spLocks noGrp="1"/>
          </p:cNvSpPr>
          <p:nvPr>
            <p:ph idx="1"/>
          </p:nvPr>
        </p:nvSpPr>
        <p:spPr>
          <a:xfrm>
            <a:off x="838200" y="1719072"/>
            <a:ext cx="5257800" cy="4639055"/>
          </a:xfrm>
        </p:spPr>
        <p:txBody>
          <a:bodyPr>
            <a:normAutofit/>
          </a:bodyPr>
          <a:lstStyle/>
          <a:p>
            <a:pPr>
              <a:buFont typeface="Wingdings" panose="05000000000000000000" pitchFamily="2" charset="2"/>
              <a:buChar char="Ø"/>
            </a:pPr>
            <a:r>
              <a:rPr lang="ru-RU" dirty="0" err="1">
                <a:latin typeface="Times New Roman" panose="02020603050405020304" pitchFamily="18" charset="0"/>
                <a:cs typeface="Times New Roman" panose="02020603050405020304" pitchFamily="18" charset="0"/>
              </a:rPr>
              <a:t>Stratified</a:t>
            </a:r>
            <a:r>
              <a:rPr lang="ru-RU" dirty="0">
                <a:latin typeface="Times New Roman" panose="02020603050405020304" pitchFamily="18" charset="0"/>
                <a:cs typeface="Times New Roman" panose="02020603050405020304" pitchFamily="18" charset="0"/>
              </a:rPr>
              <a:t> </a:t>
            </a:r>
            <a:r>
              <a:rPr lang="ru-RU" dirty="0" err="1">
                <a:latin typeface="Times New Roman" panose="02020603050405020304" pitchFamily="18" charset="0"/>
                <a:cs typeface="Times New Roman" panose="02020603050405020304" pitchFamily="18" charset="0"/>
              </a:rPr>
              <a:t>evaluations</a:t>
            </a:r>
            <a:endParaRPr lang="ru-RU"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ru-RU" dirty="0" err="1">
                <a:latin typeface="Times New Roman" panose="02020603050405020304" pitchFamily="18" charset="0"/>
                <a:cs typeface="Times New Roman" panose="02020603050405020304" pitchFamily="18" charset="0"/>
              </a:rPr>
              <a:t>Shifted</a:t>
            </a:r>
            <a:r>
              <a:rPr lang="ru-RU" dirty="0">
                <a:latin typeface="Times New Roman" panose="02020603050405020304" pitchFamily="18" charset="0"/>
                <a:cs typeface="Times New Roman" panose="02020603050405020304" pitchFamily="18" charset="0"/>
              </a:rPr>
              <a:t> </a:t>
            </a:r>
            <a:r>
              <a:rPr lang="ru-RU" dirty="0" err="1">
                <a:latin typeface="Times New Roman" panose="02020603050405020304" pitchFamily="18" charset="0"/>
                <a:cs typeface="Times New Roman" panose="02020603050405020304" pitchFamily="18" charset="0"/>
              </a:rPr>
              <a:t>evaluations</a:t>
            </a:r>
            <a:endParaRPr lang="ru-RU"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ru-RU" dirty="0" err="1">
                <a:latin typeface="Times New Roman" panose="02020603050405020304" pitchFamily="18" charset="0"/>
                <a:cs typeface="Times New Roman" panose="02020603050405020304" pitchFamily="18" charset="0"/>
              </a:rPr>
              <a:t>Contrastive</a:t>
            </a:r>
            <a:r>
              <a:rPr lang="ru-RU" dirty="0">
                <a:latin typeface="Times New Roman" panose="02020603050405020304" pitchFamily="18" charset="0"/>
                <a:cs typeface="Times New Roman" panose="02020603050405020304" pitchFamily="18" charset="0"/>
              </a:rPr>
              <a:t> </a:t>
            </a:r>
            <a:r>
              <a:rPr lang="ru-RU" dirty="0" err="1">
                <a:latin typeface="Times New Roman" panose="02020603050405020304" pitchFamily="18" charset="0"/>
                <a:cs typeface="Times New Roman" panose="02020603050405020304" pitchFamily="18" charset="0"/>
              </a:rPr>
              <a:t>evaluations</a:t>
            </a:r>
            <a:endParaRPr lang="ru-RU" dirty="0">
              <a:latin typeface="Times New Roman" panose="02020603050405020304" pitchFamily="18" charset="0"/>
              <a:cs typeface="Times New Roman" panose="02020603050405020304" pitchFamily="18" charset="0"/>
            </a:endParaRPr>
          </a:p>
          <a:p>
            <a:pPr marL="0" indent="0">
              <a:buNone/>
            </a:pPr>
            <a:r>
              <a:rPr lang="ru-RU" dirty="0">
                <a:latin typeface="Times New Roman" panose="02020603050405020304" pitchFamily="18" charset="0"/>
                <a:cs typeface="Times New Roman" panose="02020603050405020304" pitchFamily="18" charset="0"/>
              </a:rPr>
              <a:t>Перечисленные способы помогут выявить проблемы в функционировании модели. После этого соответствующие примеры можно добавить в обучающие данные (или увеличить их процентное соотношение).</a:t>
            </a:r>
            <a:endParaRPr lang="ru-RU" i="0" dirty="0">
              <a:latin typeface="Times New Roman" panose="02020603050405020304" pitchFamily="18" charset="0"/>
              <a:cs typeface="Times New Roman" panose="02020603050405020304" pitchFamily="18" charset="0"/>
            </a:endParaRPr>
          </a:p>
        </p:txBody>
      </p:sp>
      <p:sp>
        <p:nvSpPr>
          <p:cNvPr id="4" name="Прямоугольник: скругленные углы 3">
            <a:extLst>
              <a:ext uri="{FF2B5EF4-FFF2-40B4-BE49-F238E27FC236}">
                <a16:creationId xmlns:a16="http://schemas.microsoft.com/office/drawing/2014/main" id="{C0227460-686E-C859-62B0-17A2E8C3802F}"/>
              </a:ext>
            </a:extLst>
          </p:cNvPr>
          <p:cNvSpPr/>
          <p:nvPr/>
        </p:nvSpPr>
        <p:spPr>
          <a:xfrm>
            <a:off x="6632448" y="1719072"/>
            <a:ext cx="1719072" cy="76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t>High Quality Data Train</a:t>
            </a:r>
            <a:endParaRPr lang="ru-RU" sz="1600" dirty="0"/>
          </a:p>
        </p:txBody>
      </p:sp>
      <p:sp>
        <p:nvSpPr>
          <p:cNvPr id="5" name="Прямоугольник: скругленные углы 4">
            <a:extLst>
              <a:ext uri="{FF2B5EF4-FFF2-40B4-BE49-F238E27FC236}">
                <a16:creationId xmlns:a16="http://schemas.microsoft.com/office/drawing/2014/main" id="{31030921-A299-894B-1332-E6EF9F98F7AC}"/>
              </a:ext>
            </a:extLst>
          </p:cNvPr>
          <p:cNvSpPr/>
          <p:nvPr/>
        </p:nvSpPr>
        <p:spPr>
          <a:xfrm>
            <a:off x="9223248" y="1719072"/>
            <a:ext cx="1719072" cy="76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t>Low Quality </a:t>
            </a:r>
            <a:br>
              <a:rPr lang="ru-RU" sz="1600"/>
            </a:br>
            <a:r>
              <a:rPr lang="en-US" sz="1600"/>
              <a:t>Data Train</a:t>
            </a:r>
            <a:endParaRPr lang="ru-RU" sz="1600" dirty="0"/>
          </a:p>
        </p:txBody>
      </p:sp>
      <p:sp>
        <p:nvSpPr>
          <p:cNvPr id="6" name="Прямоугольник: скругленные углы 5">
            <a:extLst>
              <a:ext uri="{FF2B5EF4-FFF2-40B4-BE49-F238E27FC236}">
                <a16:creationId xmlns:a16="http://schemas.microsoft.com/office/drawing/2014/main" id="{9E666A6D-DCD3-3081-D48A-EFE24F27BF67}"/>
              </a:ext>
            </a:extLst>
          </p:cNvPr>
          <p:cNvSpPr/>
          <p:nvPr/>
        </p:nvSpPr>
        <p:spPr>
          <a:xfrm>
            <a:off x="6973824" y="3429000"/>
            <a:ext cx="1719072" cy="76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t>High Quality Data</a:t>
            </a:r>
            <a:endParaRPr lang="ru-RU" sz="1600" dirty="0"/>
          </a:p>
        </p:txBody>
      </p:sp>
      <p:sp>
        <p:nvSpPr>
          <p:cNvPr id="7" name="Прямоугольник: скругленные углы 6">
            <a:extLst>
              <a:ext uri="{FF2B5EF4-FFF2-40B4-BE49-F238E27FC236}">
                <a16:creationId xmlns:a16="http://schemas.microsoft.com/office/drawing/2014/main" id="{AA2A5D9F-A3B6-E269-E5D7-EFFEBD577B4B}"/>
              </a:ext>
            </a:extLst>
          </p:cNvPr>
          <p:cNvSpPr/>
          <p:nvPr/>
        </p:nvSpPr>
        <p:spPr>
          <a:xfrm>
            <a:off x="8894064" y="3432048"/>
            <a:ext cx="1719072" cy="7620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t>Low Quality</a:t>
            </a:r>
            <a:br>
              <a:rPr lang="en-US" sz="1600" dirty="0"/>
            </a:br>
            <a:r>
              <a:rPr lang="en-US" sz="1600" dirty="0"/>
              <a:t>Data</a:t>
            </a:r>
            <a:endParaRPr lang="ru-RU" sz="1600" dirty="0"/>
          </a:p>
        </p:txBody>
      </p:sp>
      <p:cxnSp>
        <p:nvCxnSpPr>
          <p:cNvPr id="9" name="Прямая со стрелкой 8">
            <a:extLst>
              <a:ext uri="{FF2B5EF4-FFF2-40B4-BE49-F238E27FC236}">
                <a16:creationId xmlns:a16="http://schemas.microsoft.com/office/drawing/2014/main" id="{42FE4954-A666-3E01-CB42-26DC887733C5}"/>
              </a:ext>
            </a:extLst>
          </p:cNvPr>
          <p:cNvCxnSpPr/>
          <p:nvPr/>
        </p:nvCxnSpPr>
        <p:spPr>
          <a:xfrm>
            <a:off x="8284464" y="2481072"/>
            <a:ext cx="847344" cy="9479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Прямая со стрелкой 10">
            <a:extLst>
              <a:ext uri="{FF2B5EF4-FFF2-40B4-BE49-F238E27FC236}">
                <a16:creationId xmlns:a16="http://schemas.microsoft.com/office/drawing/2014/main" id="{96E99806-737F-2E08-599B-029971C4EB86}"/>
              </a:ext>
            </a:extLst>
          </p:cNvPr>
          <p:cNvCxnSpPr/>
          <p:nvPr/>
        </p:nvCxnSpPr>
        <p:spPr>
          <a:xfrm flipH="1">
            <a:off x="8363712" y="2414017"/>
            <a:ext cx="859536" cy="10119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Прямая со стрелкой 12">
            <a:extLst>
              <a:ext uri="{FF2B5EF4-FFF2-40B4-BE49-F238E27FC236}">
                <a16:creationId xmlns:a16="http://schemas.microsoft.com/office/drawing/2014/main" id="{0607FABB-D061-5AD2-993B-B6171DA938E1}"/>
              </a:ext>
            </a:extLst>
          </p:cNvPr>
          <p:cNvCxnSpPr/>
          <p:nvPr/>
        </p:nvCxnSpPr>
        <p:spPr>
          <a:xfrm>
            <a:off x="7199376" y="2478024"/>
            <a:ext cx="207264" cy="947928"/>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15" name="Прямая со стрелкой 14">
            <a:extLst>
              <a:ext uri="{FF2B5EF4-FFF2-40B4-BE49-F238E27FC236}">
                <a16:creationId xmlns:a16="http://schemas.microsoft.com/office/drawing/2014/main" id="{9C80F545-C210-C1C2-2754-9C2709553173}"/>
              </a:ext>
            </a:extLst>
          </p:cNvPr>
          <p:cNvCxnSpPr/>
          <p:nvPr/>
        </p:nvCxnSpPr>
        <p:spPr>
          <a:xfrm flipH="1">
            <a:off x="10082784" y="2481072"/>
            <a:ext cx="262128" cy="944880"/>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6" name="TextBox 15">
            <a:extLst>
              <a:ext uri="{FF2B5EF4-FFF2-40B4-BE49-F238E27FC236}">
                <a16:creationId xmlns:a16="http://schemas.microsoft.com/office/drawing/2014/main" id="{37D5795E-3CCD-B50A-D338-A2B62062E963}"/>
              </a:ext>
            </a:extLst>
          </p:cNvPr>
          <p:cNvSpPr txBox="1"/>
          <p:nvPr/>
        </p:nvSpPr>
        <p:spPr>
          <a:xfrm>
            <a:off x="6626352" y="2676512"/>
            <a:ext cx="701040" cy="276999"/>
          </a:xfrm>
          <a:prstGeom prst="rect">
            <a:avLst/>
          </a:prstGeom>
          <a:noFill/>
        </p:spPr>
        <p:txBody>
          <a:bodyPr wrap="square" rtlCol="0">
            <a:spAutoFit/>
          </a:bodyPr>
          <a:lstStyle/>
          <a:p>
            <a:r>
              <a:rPr lang="en-US" sz="1200" dirty="0"/>
              <a:t>Model 1</a:t>
            </a:r>
            <a:endParaRPr lang="ru-RU" sz="1200" dirty="0"/>
          </a:p>
        </p:txBody>
      </p:sp>
      <p:sp>
        <p:nvSpPr>
          <p:cNvPr id="17" name="TextBox 16">
            <a:extLst>
              <a:ext uri="{FF2B5EF4-FFF2-40B4-BE49-F238E27FC236}">
                <a16:creationId xmlns:a16="http://schemas.microsoft.com/office/drawing/2014/main" id="{7136B52A-ACCF-55A1-E227-8A5008CD4828}"/>
              </a:ext>
            </a:extLst>
          </p:cNvPr>
          <p:cNvSpPr txBox="1"/>
          <p:nvPr/>
        </p:nvSpPr>
        <p:spPr>
          <a:xfrm>
            <a:off x="10207752" y="2676512"/>
            <a:ext cx="701040" cy="276999"/>
          </a:xfrm>
          <a:prstGeom prst="rect">
            <a:avLst/>
          </a:prstGeom>
          <a:noFill/>
        </p:spPr>
        <p:txBody>
          <a:bodyPr wrap="square" rtlCol="0">
            <a:spAutoFit/>
          </a:bodyPr>
          <a:lstStyle/>
          <a:p>
            <a:r>
              <a:rPr lang="en-US" sz="1200" dirty="0"/>
              <a:t>Model 2</a:t>
            </a:r>
            <a:endParaRPr lang="ru-RU" sz="1200" dirty="0"/>
          </a:p>
        </p:txBody>
      </p:sp>
      <p:sp>
        <p:nvSpPr>
          <p:cNvPr id="18" name="TextBox 17">
            <a:extLst>
              <a:ext uri="{FF2B5EF4-FFF2-40B4-BE49-F238E27FC236}">
                <a16:creationId xmlns:a16="http://schemas.microsoft.com/office/drawing/2014/main" id="{A0F31FF8-40B2-4507-3A99-371E4270873E}"/>
              </a:ext>
            </a:extLst>
          </p:cNvPr>
          <p:cNvSpPr txBox="1"/>
          <p:nvPr/>
        </p:nvSpPr>
        <p:spPr>
          <a:xfrm>
            <a:off x="7482840" y="4191000"/>
            <a:ext cx="701040" cy="276999"/>
          </a:xfrm>
          <a:prstGeom prst="rect">
            <a:avLst/>
          </a:prstGeom>
          <a:noFill/>
        </p:spPr>
        <p:txBody>
          <a:bodyPr wrap="square" rtlCol="0">
            <a:spAutoFit/>
          </a:bodyPr>
          <a:lstStyle/>
          <a:p>
            <a:pPr algn="ctr"/>
            <a:r>
              <a:rPr lang="en-US" sz="1200" dirty="0"/>
              <a:t>Data 1</a:t>
            </a:r>
            <a:endParaRPr lang="ru-RU" sz="1200" dirty="0"/>
          </a:p>
        </p:txBody>
      </p:sp>
      <p:sp>
        <p:nvSpPr>
          <p:cNvPr id="19" name="TextBox 18">
            <a:extLst>
              <a:ext uri="{FF2B5EF4-FFF2-40B4-BE49-F238E27FC236}">
                <a16:creationId xmlns:a16="http://schemas.microsoft.com/office/drawing/2014/main" id="{B03AA457-5EC1-159E-9C93-3536B119F83B}"/>
              </a:ext>
            </a:extLst>
          </p:cNvPr>
          <p:cNvSpPr txBox="1"/>
          <p:nvPr/>
        </p:nvSpPr>
        <p:spPr>
          <a:xfrm>
            <a:off x="9403080" y="4197096"/>
            <a:ext cx="701040" cy="276999"/>
          </a:xfrm>
          <a:prstGeom prst="rect">
            <a:avLst/>
          </a:prstGeom>
          <a:noFill/>
        </p:spPr>
        <p:txBody>
          <a:bodyPr wrap="square" rtlCol="0">
            <a:spAutoFit/>
          </a:bodyPr>
          <a:lstStyle/>
          <a:p>
            <a:pPr algn="ctr"/>
            <a:r>
              <a:rPr lang="en-US" sz="1200" dirty="0"/>
              <a:t>Data 2</a:t>
            </a:r>
            <a:endParaRPr lang="ru-RU" sz="1200" dirty="0"/>
          </a:p>
        </p:txBody>
      </p:sp>
    </p:spTree>
    <p:extLst>
      <p:ext uri="{BB962C8B-B14F-4D97-AF65-F5344CB8AC3E}">
        <p14:creationId xmlns:p14="http://schemas.microsoft.com/office/powerpoint/2010/main" val="2604112721"/>
      </p:ext>
    </p:extLst>
  </p:cSld>
  <p:clrMapOvr>
    <a:masterClrMapping/>
  </p:clrMapOvr>
</p:sld>
</file>

<file path=ppt/theme/theme1.xml><?xml version="1.0" encoding="utf-8"?>
<a:theme xmlns:a="http://schemas.openxmlformats.org/drawingml/2006/main" name="ArchwayVTI">
  <a:themeElements>
    <a:clrScheme name="AnalogousFromLightSeedRightStep">
      <a:dk1>
        <a:srgbClr val="000000"/>
      </a:dk1>
      <a:lt1>
        <a:srgbClr val="FFFFFF"/>
      </a:lt1>
      <a:dk2>
        <a:srgbClr val="2C3A21"/>
      </a:dk2>
      <a:lt2>
        <a:srgbClr val="E2E6E8"/>
      </a:lt2>
      <a:accent1>
        <a:srgbClr val="C79783"/>
      </a:accent1>
      <a:accent2>
        <a:srgbClr val="B3A06E"/>
      </a:accent2>
      <a:accent3>
        <a:srgbClr val="9EA573"/>
      </a:accent3>
      <a:accent4>
        <a:srgbClr val="88AD6A"/>
      </a:accent4>
      <a:accent5>
        <a:srgbClr val="79B077"/>
      </a:accent5>
      <a:accent6>
        <a:srgbClr val="6BAF85"/>
      </a:accent6>
      <a:hlink>
        <a:srgbClr val="5E899C"/>
      </a:hlink>
      <a:folHlink>
        <a:srgbClr val="7F7F7F"/>
      </a:folHlink>
    </a:clrScheme>
    <a:fontScheme name="Archway">
      <a:majorFont>
        <a:latin typeface="Felix Titling"/>
        <a:ea typeface=""/>
        <a:cs typeface=""/>
      </a:majorFont>
      <a:minorFont>
        <a:latin typeface="Goudy Old Styl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wayVTI" id="{309F1D27-9968-4F93-BA7C-3666A757FD2E}" vid="{76D8E8FD-8787-4E56-A14A-C28BF58ABEEE}"/>
    </a:ext>
  </a:extLst>
</a:theme>
</file>

<file path=docProps/app.xml><?xml version="1.0" encoding="utf-8"?>
<Properties xmlns="http://schemas.openxmlformats.org/officeDocument/2006/extended-properties" xmlns:vt="http://schemas.openxmlformats.org/officeDocument/2006/docPropsVTypes">
  <TotalTime>71</TotalTime>
  <Words>815</Words>
  <Application>Microsoft Office PowerPoint</Application>
  <PresentationFormat>Широкоэкранный</PresentationFormat>
  <Paragraphs>69</Paragraphs>
  <Slides>15</Slides>
  <Notes>0</Notes>
  <HiddenSlides>0</HiddenSlides>
  <MMClips>1</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15</vt:i4>
      </vt:variant>
    </vt:vector>
  </HeadingPairs>
  <TitlesOfParts>
    <vt:vector size="22" baseType="lpstr">
      <vt:lpstr>Arial</vt:lpstr>
      <vt:lpstr>Cambria Math</vt:lpstr>
      <vt:lpstr>Felix Titling</vt:lpstr>
      <vt:lpstr>Goudy Old Style</vt:lpstr>
      <vt:lpstr>Times New Roman</vt:lpstr>
      <vt:lpstr>Wingdings</vt:lpstr>
      <vt:lpstr>ArchwayVTI</vt:lpstr>
      <vt:lpstr>Проблема Shortcut learning в сверточных нейронных сетях и языковых моделях</vt:lpstr>
      <vt:lpstr>Проблемы обобщения</vt:lpstr>
      <vt:lpstr>Shortcut Learning</vt:lpstr>
      <vt:lpstr>Презентация PowerPoint</vt:lpstr>
      <vt:lpstr>Презентация PowerPoint</vt:lpstr>
      <vt:lpstr>Уровни обобщения моделей машинного обучения</vt:lpstr>
      <vt:lpstr>Уровни обобщения моделей машинного обучения</vt:lpstr>
      <vt:lpstr>Презентация PowerPoint</vt:lpstr>
      <vt:lpstr>Стресс-тесты для диагностики работы</vt:lpstr>
      <vt:lpstr>Доменная адаптация</vt:lpstr>
      <vt:lpstr>Архитектура моделей и структура данных</vt:lpstr>
      <vt:lpstr>Архитектура моделей и структура данных</vt:lpstr>
      <vt:lpstr>Вопрос к экзамену</vt:lpstr>
      <vt:lpstr>Вопросы?</vt:lpstr>
      <vt:lpstr>Спасибо за внимание!</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Проблемы Shortcut learning в сверточных нейронных сетях и языковых моделях</dc:title>
  <dc:creator>Касьяненко Вера Михайловна</dc:creator>
  <cp:lastModifiedBy>Касьяненко Вера Михайловна</cp:lastModifiedBy>
  <cp:revision>38</cp:revision>
  <dcterms:created xsi:type="dcterms:W3CDTF">2024-03-27T22:56:26Z</dcterms:created>
  <dcterms:modified xsi:type="dcterms:W3CDTF">2024-03-28T15:19:52Z</dcterms:modified>
</cp:coreProperties>
</file>

<file path=docProps/thumbnail.jpeg>
</file>